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HK Grotesk" charset="1" panose="00000500000000000000"/>
      <p:regular r:id="rId12"/>
    </p:embeddedFont>
    <p:embeddedFont>
      <p:font typeface="HK Grotesk Bold" charset="1" panose="00000800000000000000"/>
      <p:regular r:id="rId13"/>
    </p:embeddedFont>
    <p:embeddedFont>
      <p:font typeface="HK Grotesk Italics" charset="1" panose="00000500000000000000"/>
      <p:regular r:id="rId14"/>
    </p:embeddedFont>
    <p:embeddedFont>
      <p:font typeface="HK Grotesk Bold Italics" charset="1" panose="00000800000000000000"/>
      <p:regular r:id="rId15"/>
    </p:embeddedFont>
    <p:embeddedFont>
      <p:font typeface="HK Grotesk Light" charset="1" panose="00000400000000000000"/>
      <p:regular r:id="rId16"/>
    </p:embeddedFont>
    <p:embeddedFont>
      <p:font typeface="HK Grotesk Light Italics" charset="1" panose="00000400000000000000"/>
      <p:regular r:id="rId17"/>
    </p:embeddedFont>
    <p:embeddedFont>
      <p:font typeface="HK Grotesk Medium" charset="1" panose="00000600000000000000"/>
      <p:regular r:id="rId18"/>
    </p:embeddedFont>
    <p:embeddedFont>
      <p:font typeface="HK Grotesk Medium Italics" charset="1" panose="00000600000000000000"/>
      <p:regular r:id="rId19"/>
    </p:embeddedFont>
    <p:embeddedFont>
      <p:font typeface="HK Grotesk Semi-Bold" charset="1" panose="00000700000000000000"/>
      <p:regular r:id="rId20"/>
    </p:embeddedFont>
    <p:embeddedFont>
      <p:font typeface="HK Grotesk Semi-Bold Italics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37" Target="slides/slide16.xml" Type="http://schemas.openxmlformats.org/officeDocument/2006/relationships/slide"/><Relationship Id="rId38" Target="slides/slide17.xml" Type="http://schemas.openxmlformats.org/officeDocument/2006/relationships/slide"/><Relationship Id="rId39" Target="slides/slide18.xml" Type="http://schemas.openxmlformats.org/officeDocument/2006/relationships/slide"/><Relationship Id="rId4" Target="theme/theme1.xml" Type="http://schemas.openxmlformats.org/officeDocument/2006/relationships/theme"/><Relationship Id="rId40" Target="slides/slide19.xml" Type="http://schemas.openxmlformats.org/officeDocument/2006/relationships/slide"/><Relationship Id="rId41" Target="slides/slide20.xml" Type="http://schemas.openxmlformats.org/officeDocument/2006/relationships/slide"/><Relationship Id="rId42" Target="slides/slide21.xml" Type="http://schemas.openxmlformats.org/officeDocument/2006/relationships/slide"/><Relationship Id="rId43" Target="slides/slide2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57.png" Type="http://schemas.openxmlformats.org/officeDocument/2006/relationships/image"/><Relationship Id="rId7" Target="../media/image58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png" Type="http://schemas.openxmlformats.org/officeDocument/2006/relationships/image"/><Relationship Id="rId4" Target="../media/image63.svg" Type="http://schemas.openxmlformats.org/officeDocument/2006/relationships/image"/><Relationship Id="rId5" Target="../media/image64.png" Type="http://schemas.openxmlformats.org/officeDocument/2006/relationships/image"/><Relationship Id="rId6" Target="../media/image65.png" Type="http://schemas.openxmlformats.org/officeDocument/2006/relationships/image"/><Relationship Id="rId7" Target="../media/image66.svg" Type="http://schemas.openxmlformats.org/officeDocument/2006/relationships/image"/><Relationship Id="rId8" Target="../media/image67.png" Type="http://schemas.openxmlformats.org/officeDocument/2006/relationships/image"/><Relationship Id="rId9" Target="../media/image68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png" Type="http://schemas.openxmlformats.org/officeDocument/2006/relationships/image"/><Relationship Id="rId4" Target="../media/image62.png" Type="http://schemas.openxmlformats.org/officeDocument/2006/relationships/image"/><Relationship Id="rId5" Target="../media/image63.svg" Type="http://schemas.openxmlformats.org/officeDocument/2006/relationships/image"/><Relationship Id="rId6" Target="../media/image71.png" Type="http://schemas.openxmlformats.org/officeDocument/2006/relationships/image"/><Relationship Id="rId7" Target="../media/image72.svg" Type="http://schemas.openxmlformats.org/officeDocument/2006/relationships/image"/><Relationship Id="rId8" Target="../media/image65.png" Type="http://schemas.openxmlformats.org/officeDocument/2006/relationships/image"/><Relationship Id="rId9" Target="../media/image6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png" Type="http://schemas.openxmlformats.org/officeDocument/2006/relationships/image"/><Relationship Id="rId4" Target="../media/image75.svg" Type="http://schemas.openxmlformats.org/officeDocument/2006/relationships/image"/><Relationship Id="rId5" Target="../media/image76.png" Type="http://schemas.openxmlformats.org/officeDocument/2006/relationships/image"/><Relationship Id="rId6" Target="../media/image77.svg" Type="http://schemas.openxmlformats.org/officeDocument/2006/relationships/image"/><Relationship Id="rId7" Target="../media/image78.png" Type="http://schemas.openxmlformats.org/officeDocument/2006/relationships/image"/><Relationship Id="rId8" Target="../media/image79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79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0.png" Type="http://schemas.openxmlformats.org/officeDocument/2006/relationships/image"/><Relationship Id="rId3" Target="../media/image81.svg" Type="http://schemas.openxmlformats.org/officeDocument/2006/relationships/image"/><Relationship Id="rId4" Target="../media/image82.png" Type="http://schemas.openxmlformats.org/officeDocument/2006/relationships/image"/><Relationship Id="rId5" Target="../media/image8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74573" y="852245"/>
            <a:ext cx="6594365" cy="2069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913"/>
              </a:lnSpc>
            </a:pPr>
            <a:r>
              <a:rPr lang="en-US" sz="14467" spc="-144">
                <a:solidFill>
                  <a:srgbClr val="1E1E1E"/>
                </a:solidFill>
                <a:latin typeface="HK Grotesk Medium"/>
              </a:rPr>
              <a:t>Secflow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10800000">
            <a:off x="-2109735" y="-695203"/>
            <a:ext cx="4642934" cy="4114800"/>
          </a:xfrm>
          <a:custGeom>
            <a:avLst/>
            <a:gdLst/>
            <a:ahLst/>
            <a:cxnLst/>
            <a:rect r="r" b="b" t="t" l="l"/>
            <a:pathLst>
              <a:path h="4114800" w="4642934">
                <a:moveTo>
                  <a:pt x="0" y="0"/>
                </a:moveTo>
                <a:lnTo>
                  <a:pt x="4642934" y="0"/>
                </a:lnTo>
                <a:lnTo>
                  <a:pt x="4642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92503" y="1028700"/>
            <a:ext cx="4893981" cy="2007520"/>
          </a:xfrm>
          <a:custGeom>
            <a:avLst/>
            <a:gdLst/>
            <a:ahLst/>
            <a:cxnLst/>
            <a:rect r="r" b="b" t="t" l="l"/>
            <a:pathLst>
              <a:path h="2007520" w="4893981">
                <a:moveTo>
                  <a:pt x="0" y="0"/>
                </a:moveTo>
                <a:lnTo>
                  <a:pt x="4893980" y="0"/>
                </a:lnTo>
                <a:lnTo>
                  <a:pt x="4893980" y="2007520"/>
                </a:lnTo>
                <a:lnTo>
                  <a:pt x="0" y="2007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12055" y="718895"/>
            <a:ext cx="3980447" cy="2985335"/>
          </a:xfrm>
          <a:custGeom>
            <a:avLst/>
            <a:gdLst/>
            <a:ahLst/>
            <a:cxnLst/>
            <a:rect r="r" b="b" t="t" l="l"/>
            <a:pathLst>
              <a:path h="2985335" w="3980447">
                <a:moveTo>
                  <a:pt x="0" y="0"/>
                </a:moveTo>
                <a:lnTo>
                  <a:pt x="3980448" y="0"/>
                </a:lnTo>
                <a:lnTo>
                  <a:pt x="3980448" y="2985335"/>
                </a:lnTo>
                <a:lnTo>
                  <a:pt x="0" y="29853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74573" y="4382949"/>
            <a:ext cx="15903777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E1E1E"/>
                </a:solidFill>
                <a:latin typeface="HK Grotesk Semi-Bold"/>
              </a:rPr>
              <a:t>APRENDIZADO NÃO SUPERVISIONADO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E1E1E"/>
                </a:solidFill>
                <a:latin typeface="HK Grotesk Semi-Bold"/>
              </a:rPr>
              <a:t>PARA ANÁLISE E DETECÇÃO DE ANOMALIAS EM REDES DE COMPUTADORES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4573" y="6992210"/>
            <a:ext cx="6594365" cy="1930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29"/>
              </a:lnSpc>
            </a:pPr>
            <a:r>
              <a:rPr lang="en-US" sz="3664">
                <a:solidFill>
                  <a:srgbClr val="1E1E1E"/>
                </a:solidFill>
                <a:latin typeface="HK Grotesk"/>
              </a:rPr>
              <a:t>Felipe Salles (1° autor)</a:t>
            </a:r>
          </a:p>
          <a:p>
            <a:pPr>
              <a:lnSpc>
                <a:spcPts val="5129"/>
              </a:lnSpc>
            </a:pPr>
            <a:r>
              <a:rPr lang="en-US" sz="3664">
                <a:solidFill>
                  <a:srgbClr val="1E1E1E"/>
                </a:solidFill>
                <a:latin typeface="HK Grotesk"/>
              </a:rPr>
              <a:t>Prof. Dr. Luiz Claudio Schara</a:t>
            </a:r>
          </a:p>
          <a:p>
            <a:pPr>
              <a:lnSpc>
                <a:spcPts val="5129"/>
              </a:lnSpc>
            </a:pPr>
            <a:r>
              <a:rPr lang="en-US" sz="3664">
                <a:solidFill>
                  <a:srgbClr val="1E1E1E"/>
                </a:solidFill>
                <a:latin typeface="HK Grotesk"/>
              </a:rPr>
              <a:t>Prof. Dra. Taiane Ramos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834610" y="2962372"/>
            <a:ext cx="5424690" cy="6295928"/>
          </a:xfrm>
          <a:custGeom>
            <a:avLst/>
            <a:gdLst/>
            <a:ahLst/>
            <a:cxnLst/>
            <a:rect r="r" b="b" t="t" l="l"/>
            <a:pathLst>
              <a:path h="6295928" w="5424690">
                <a:moveTo>
                  <a:pt x="0" y="0"/>
                </a:moveTo>
                <a:lnTo>
                  <a:pt x="5424690" y="0"/>
                </a:lnTo>
                <a:lnTo>
                  <a:pt x="5424690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48515" y="6454877"/>
            <a:ext cx="8641116" cy="136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3ºPasso-Verifica se algum vizinho é um ponto central.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609195" y="2808098"/>
            <a:ext cx="5650105" cy="6557546"/>
          </a:xfrm>
          <a:custGeom>
            <a:avLst/>
            <a:gdLst/>
            <a:ahLst/>
            <a:cxnLst/>
            <a:rect r="r" b="b" t="t" l="l"/>
            <a:pathLst>
              <a:path h="6557546" w="5650105">
                <a:moveTo>
                  <a:pt x="0" y="0"/>
                </a:moveTo>
                <a:lnTo>
                  <a:pt x="5650105" y="0"/>
                </a:lnTo>
                <a:lnTo>
                  <a:pt x="5650105" y="6557546"/>
                </a:lnTo>
                <a:lnTo>
                  <a:pt x="0" y="655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6454877"/>
            <a:ext cx="8641116" cy="204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4ºPasso-Se for um ponto central, coloca os vizinhos no mesmo grupo.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834610" y="2962372"/>
            <a:ext cx="5424690" cy="6295928"/>
          </a:xfrm>
          <a:custGeom>
            <a:avLst/>
            <a:gdLst/>
            <a:ahLst/>
            <a:cxnLst/>
            <a:rect r="r" b="b" t="t" l="l"/>
            <a:pathLst>
              <a:path h="6295928" w="5424690">
                <a:moveTo>
                  <a:pt x="0" y="0"/>
                </a:moveTo>
                <a:lnTo>
                  <a:pt x="5424690" y="0"/>
                </a:lnTo>
                <a:lnTo>
                  <a:pt x="5424690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6454877"/>
            <a:ext cx="8641116" cy="204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5ºPasso-Repetir até que nenhum vizinho a um ponto central seja um ponto central.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834610" y="2962372"/>
            <a:ext cx="5424690" cy="6295928"/>
          </a:xfrm>
          <a:custGeom>
            <a:avLst/>
            <a:gdLst/>
            <a:ahLst/>
            <a:cxnLst/>
            <a:rect r="r" b="b" t="t" l="l"/>
            <a:pathLst>
              <a:path h="6295928" w="5424690">
                <a:moveTo>
                  <a:pt x="0" y="0"/>
                </a:moveTo>
                <a:lnTo>
                  <a:pt x="5424690" y="0"/>
                </a:lnTo>
                <a:lnTo>
                  <a:pt x="5424690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6454877"/>
            <a:ext cx="8641116" cy="204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5ºPasso-Repetir até que nenhum vizinho a um ponto central seja um ponto central.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834610" y="2962372"/>
            <a:ext cx="5424690" cy="6295928"/>
          </a:xfrm>
          <a:custGeom>
            <a:avLst/>
            <a:gdLst/>
            <a:ahLst/>
            <a:cxnLst/>
            <a:rect r="r" b="b" t="t" l="l"/>
            <a:pathLst>
              <a:path h="6295928" w="5424690">
                <a:moveTo>
                  <a:pt x="0" y="0"/>
                </a:moveTo>
                <a:lnTo>
                  <a:pt x="5424690" y="0"/>
                </a:lnTo>
                <a:lnTo>
                  <a:pt x="5424690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6454877"/>
            <a:ext cx="8641116" cy="271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6ºPasso-Verifica outros pontos para avaliar se é um ponto central. </a:t>
            </a:r>
            <a:r>
              <a:rPr lang="en-US" sz="4893" spc="-48">
                <a:solidFill>
                  <a:srgbClr val="ED1C24"/>
                </a:solidFill>
                <a:latin typeface="HK Grotesk Bold"/>
              </a:rPr>
              <a:t>Nenhum vizinho é central.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509710" y="3695217"/>
            <a:ext cx="2578223" cy="107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7"/>
              </a:lnSpc>
            </a:pPr>
            <a:r>
              <a:rPr lang="en-US" sz="3843" spc="-38">
                <a:solidFill>
                  <a:srgbClr val="ED1C24"/>
                </a:solidFill>
                <a:latin typeface="HK Grotesk Bold"/>
              </a:rPr>
              <a:t>Ponto Não Central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834610" y="2962372"/>
            <a:ext cx="5424690" cy="6295928"/>
          </a:xfrm>
          <a:custGeom>
            <a:avLst/>
            <a:gdLst/>
            <a:ahLst/>
            <a:cxnLst/>
            <a:rect r="r" b="b" t="t" l="l"/>
            <a:pathLst>
              <a:path h="6295928" w="5424690">
                <a:moveTo>
                  <a:pt x="0" y="0"/>
                </a:moveTo>
                <a:lnTo>
                  <a:pt x="5424690" y="0"/>
                </a:lnTo>
                <a:lnTo>
                  <a:pt x="5424690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6454877"/>
            <a:ext cx="8641116" cy="204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7ºPasso-Encontrou um ponto central. Inicia a formação de um novo cluster.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834610" y="2962372"/>
            <a:ext cx="5424690" cy="6295928"/>
          </a:xfrm>
          <a:custGeom>
            <a:avLst/>
            <a:gdLst/>
            <a:ahLst/>
            <a:cxnLst/>
            <a:rect r="r" b="b" t="t" l="l"/>
            <a:pathLst>
              <a:path h="6295928" w="5424690">
                <a:moveTo>
                  <a:pt x="0" y="0"/>
                </a:moveTo>
                <a:lnTo>
                  <a:pt x="5424690" y="0"/>
                </a:lnTo>
                <a:lnTo>
                  <a:pt x="5424690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48515" y="6454877"/>
            <a:ext cx="8641116" cy="204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8ºPasso-Pontos que não foram agrupados em nenhum cluster são </a:t>
            </a:r>
            <a:r>
              <a:rPr lang="en-US" sz="4893" spc="-48">
                <a:solidFill>
                  <a:srgbClr val="ED1C24"/>
                </a:solidFill>
                <a:latin typeface="HK Grotesk Bold"/>
              </a:rPr>
              <a:t>anomalias</a:t>
            </a:r>
            <a:r>
              <a:rPr lang="en-US" sz="4893" spc="-48">
                <a:solidFill>
                  <a:srgbClr val="020202"/>
                </a:solidFill>
                <a:latin typeface="HK Grotesk Bold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62692" y="5289003"/>
            <a:ext cx="2653878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ED1C24"/>
                </a:solidFill>
                <a:latin typeface="HK Grotesk Bold"/>
              </a:rPr>
              <a:t>Anomalia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650504" y="5906577"/>
            <a:ext cx="2368213" cy="816120"/>
          </a:xfrm>
          <a:custGeom>
            <a:avLst/>
            <a:gdLst/>
            <a:ahLst/>
            <a:cxnLst/>
            <a:rect r="r" b="b" t="t" l="l"/>
            <a:pathLst>
              <a:path h="816120" w="2368213">
                <a:moveTo>
                  <a:pt x="0" y="0"/>
                </a:moveTo>
                <a:lnTo>
                  <a:pt x="2368213" y="0"/>
                </a:lnTo>
                <a:lnTo>
                  <a:pt x="2368213" y="816120"/>
                </a:lnTo>
                <a:lnTo>
                  <a:pt x="0" y="81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5990507" y="3158561"/>
          <a:ext cx="7526446" cy="3730327"/>
        </p:xfrm>
        <a:graphic>
          <a:graphicData uri="http://schemas.openxmlformats.org/drawingml/2006/table">
            <a:tbl>
              <a:tblPr/>
              <a:tblGrid>
                <a:gridCol w="1103214"/>
                <a:gridCol w="3668902"/>
                <a:gridCol w="1310681"/>
                <a:gridCol w="1443649"/>
              </a:tblGrid>
              <a:tr h="11932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index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conjunto de fluxos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label Dataset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label DBSCAN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fluxo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-1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999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fluxo 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5588887" y="4369165"/>
            <a:ext cx="288623" cy="2519723"/>
          </a:xfrm>
          <a:custGeom>
            <a:avLst/>
            <a:gdLst/>
            <a:ahLst/>
            <a:cxnLst/>
            <a:rect r="r" b="b" t="t" l="l"/>
            <a:pathLst>
              <a:path h="2519723" w="288623">
                <a:moveTo>
                  <a:pt x="0" y="0"/>
                </a:moveTo>
                <a:lnTo>
                  <a:pt x="288623" y="0"/>
                </a:lnTo>
                <a:lnTo>
                  <a:pt x="288623" y="2519724"/>
                </a:lnTo>
                <a:lnTo>
                  <a:pt x="0" y="2519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4943988" y="7607952"/>
            <a:ext cx="1662097" cy="471620"/>
          </a:xfrm>
          <a:custGeom>
            <a:avLst/>
            <a:gdLst/>
            <a:ahLst/>
            <a:cxnLst/>
            <a:rect r="r" b="b" t="t" l="l"/>
            <a:pathLst>
              <a:path h="471620" w="1662097">
                <a:moveTo>
                  <a:pt x="0" y="0"/>
                </a:moveTo>
                <a:lnTo>
                  <a:pt x="1662097" y="0"/>
                </a:lnTo>
                <a:lnTo>
                  <a:pt x="1662097" y="471620"/>
                </a:lnTo>
                <a:lnTo>
                  <a:pt x="0" y="471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5990507" y="7003189"/>
          <a:ext cx="7526446" cy="904875"/>
        </p:xfrm>
        <a:graphic>
          <a:graphicData uri="http://schemas.openxmlformats.org/drawingml/2006/table">
            <a:tbl>
              <a:tblPr/>
              <a:tblGrid>
                <a:gridCol w="7526446"/>
              </a:tblGrid>
              <a:tr h="9048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HK Grotesk Bold"/>
                        </a:rPr>
                        <a:t>10 fluxos novos entram na janela após o deslizamento (</a:t>
                      </a:r>
                      <a:r>
                        <a:rPr lang="en-US" sz="2199">
                          <a:solidFill>
                            <a:srgbClr val="FF3131"/>
                          </a:solidFill>
                          <a:latin typeface="HK Grotesk Bold"/>
                        </a:rPr>
                        <a:t>s</a:t>
                      </a:r>
                      <a:r>
                        <a:rPr lang="en-US" sz="2199">
                          <a:solidFill>
                            <a:srgbClr val="000000"/>
                          </a:solidFill>
                          <a:latin typeface="HK Grotesk Bold"/>
                        </a:rPr>
                        <a:t>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133496" y="1454558"/>
            <a:ext cx="4202698" cy="1704003"/>
          </a:xfrm>
          <a:custGeom>
            <a:avLst/>
            <a:gdLst/>
            <a:ahLst/>
            <a:cxnLst/>
            <a:rect r="r" b="b" t="t" l="l"/>
            <a:pathLst>
              <a:path h="1704003" w="4202698">
                <a:moveTo>
                  <a:pt x="0" y="0"/>
                </a:moveTo>
                <a:lnTo>
                  <a:pt x="4202698" y="0"/>
                </a:lnTo>
                <a:lnTo>
                  <a:pt x="4202698" y="1704003"/>
                </a:lnTo>
                <a:lnTo>
                  <a:pt x="0" y="1704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7797148">
            <a:off x="10829500" y="2389982"/>
            <a:ext cx="1368073" cy="471457"/>
          </a:xfrm>
          <a:custGeom>
            <a:avLst/>
            <a:gdLst/>
            <a:ahLst/>
            <a:cxnLst/>
            <a:rect r="r" b="b" t="t" l="l"/>
            <a:pathLst>
              <a:path h="471457" w="1368073">
                <a:moveTo>
                  <a:pt x="1368073" y="0"/>
                </a:moveTo>
                <a:lnTo>
                  <a:pt x="0" y="0"/>
                </a:lnTo>
                <a:lnTo>
                  <a:pt x="0" y="471458"/>
                </a:lnTo>
                <a:lnTo>
                  <a:pt x="1368073" y="471458"/>
                </a:lnTo>
                <a:lnTo>
                  <a:pt x="13680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10554169">
            <a:off x="13472852" y="3445878"/>
            <a:ext cx="1148701" cy="395859"/>
          </a:xfrm>
          <a:custGeom>
            <a:avLst/>
            <a:gdLst/>
            <a:ahLst/>
            <a:cxnLst/>
            <a:rect r="r" b="b" t="t" l="l"/>
            <a:pathLst>
              <a:path h="395859" w="1148701">
                <a:moveTo>
                  <a:pt x="1148701" y="0"/>
                </a:moveTo>
                <a:lnTo>
                  <a:pt x="0" y="0"/>
                </a:lnTo>
                <a:lnTo>
                  <a:pt x="0" y="395859"/>
                </a:lnTo>
                <a:lnTo>
                  <a:pt x="1148701" y="395859"/>
                </a:lnTo>
                <a:lnTo>
                  <a:pt x="114870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037677" y="3517827"/>
            <a:ext cx="4202698" cy="1704003"/>
          </a:xfrm>
          <a:custGeom>
            <a:avLst/>
            <a:gdLst/>
            <a:ahLst/>
            <a:cxnLst/>
            <a:rect r="r" b="b" t="t" l="l"/>
            <a:pathLst>
              <a:path h="1704003" w="4202698">
                <a:moveTo>
                  <a:pt x="0" y="0"/>
                </a:moveTo>
                <a:lnTo>
                  <a:pt x="4202698" y="0"/>
                </a:lnTo>
                <a:lnTo>
                  <a:pt x="4202698" y="1704003"/>
                </a:lnTo>
                <a:lnTo>
                  <a:pt x="0" y="1704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634227" y="3853692"/>
            <a:ext cx="300371" cy="460875"/>
          </a:xfrm>
          <a:custGeom>
            <a:avLst/>
            <a:gdLst/>
            <a:ahLst/>
            <a:cxnLst/>
            <a:rect r="r" b="b" t="t" l="l"/>
            <a:pathLst>
              <a:path h="460875" w="300371">
                <a:moveTo>
                  <a:pt x="0" y="0"/>
                </a:moveTo>
                <a:lnTo>
                  <a:pt x="300371" y="0"/>
                </a:lnTo>
                <a:lnTo>
                  <a:pt x="300371" y="460875"/>
                </a:lnTo>
                <a:lnTo>
                  <a:pt x="0" y="460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1116232"/>
            <a:ext cx="9019552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Abordagem aplicada...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44918" y="4882484"/>
            <a:ext cx="3968954" cy="1540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7"/>
              </a:lnSpc>
            </a:pPr>
            <a:r>
              <a:rPr lang="en-US" sz="5506" spc="-55">
                <a:solidFill>
                  <a:srgbClr val="00BF63"/>
                </a:solidFill>
                <a:latin typeface="HK Grotesk Bold"/>
              </a:rPr>
              <a:t>Janela Deslizante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28464" y="5307318"/>
            <a:ext cx="446123" cy="719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4"/>
              </a:lnSpc>
              <a:spcBef>
                <a:spcPct val="0"/>
              </a:spcBef>
            </a:pPr>
            <a:r>
              <a:rPr lang="en-US" sz="4976" spc="-49">
                <a:solidFill>
                  <a:srgbClr val="00BF63"/>
                </a:solidFill>
                <a:latin typeface="HK Grotesk Bold"/>
              </a:rPr>
              <a:t>w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08651" y="7270007"/>
            <a:ext cx="285750" cy="638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7"/>
              </a:lnSpc>
              <a:spcBef>
                <a:spcPct val="0"/>
              </a:spcBef>
            </a:pPr>
            <a:r>
              <a:rPr lang="en-US" sz="4443" spc="-44">
                <a:solidFill>
                  <a:srgbClr val="ED1C24"/>
                </a:solidFill>
                <a:latin typeface="HK Grotesk Bold"/>
              </a:rPr>
              <a:t>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771047" y="6055112"/>
            <a:ext cx="960957" cy="3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1"/>
              </a:lnSpc>
              <a:spcBef>
                <a:spcPct val="0"/>
              </a:spcBef>
            </a:pPr>
            <a:r>
              <a:rPr lang="en-US" sz="2683" spc="-26">
                <a:solidFill>
                  <a:srgbClr val="00BF63"/>
                </a:solidFill>
                <a:latin typeface="HK Grotesk Bold"/>
              </a:rPr>
              <a:t>(1000)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65321" y="7887208"/>
            <a:ext cx="572409" cy="3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1"/>
              </a:lnSpc>
              <a:spcBef>
                <a:spcPct val="0"/>
              </a:spcBef>
            </a:pPr>
            <a:r>
              <a:rPr lang="en-US" sz="2683" spc="-26">
                <a:solidFill>
                  <a:srgbClr val="ED1C24"/>
                </a:solidFill>
                <a:latin typeface="HK Grotesk Bold"/>
              </a:rPr>
              <a:t>(10)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17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99039" y="1796655"/>
            <a:ext cx="2271613" cy="1057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 spc="-38">
                <a:solidFill>
                  <a:srgbClr val="020202"/>
                </a:solidFill>
                <a:latin typeface="HK Grotesk"/>
              </a:rPr>
              <a:t>0: Normal </a:t>
            </a:r>
            <a:r>
              <a:rPr lang="en-US" sz="3800" spc="-38">
                <a:solidFill>
                  <a:srgbClr val="ED1C24"/>
                </a:solidFill>
                <a:latin typeface="HK Grotesk"/>
              </a:rPr>
              <a:t>1: Ataque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717940" y="3844361"/>
            <a:ext cx="2785022" cy="1057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20202"/>
                </a:solidFill>
                <a:latin typeface="HK Grotesk"/>
              </a:rPr>
              <a:t>0: Cluster </a:t>
            </a:r>
          </a:p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20202"/>
                </a:solidFill>
                <a:latin typeface="HK Grotesk"/>
              </a:rPr>
              <a:t>-1:</a:t>
            </a:r>
            <a:r>
              <a:rPr lang="en-US" sz="3800" spc="-38">
                <a:solidFill>
                  <a:srgbClr val="ED1C24"/>
                </a:solidFill>
                <a:latin typeface="HK Grotesk"/>
              </a:rPr>
              <a:t> Anomalia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46545" y="6788618"/>
            <a:ext cx="3967328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spc="-35">
                <a:solidFill>
                  <a:srgbClr val="020202"/>
                </a:solidFill>
                <a:latin typeface="HK Grotesk Bold"/>
              </a:rPr>
              <a:t>Análise Individual dos Fluxos na Janela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1498" y="3468916"/>
            <a:ext cx="6756421" cy="3897935"/>
          </a:xfrm>
          <a:custGeom>
            <a:avLst/>
            <a:gdLst/>
            <a:ahLst/>
            <a:cxnLst/>
            <a:rect r="r" b="b" t="t" l="l"/>
            <a:pathLst>
              <a:path h="3897935" w="6756421">
                <a:moveTo>
                  <a:pt x="0" y="0"/>
                </a:moveTo>
                <a:lnTo>
                  <a:pt x="6756421" y="0"/>
                </a:lnTo>
                <a:lnTo>
                  <a:pt x="6756421" y="3897935"/>
                </a:lnTo>
                <a:lnTo>
                  <a:pt x="0" y="3897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60347" y="4959264"/>
            <a:ext cx="1842443" cy="1036374"/>
          </a:xfrm>
          <a:custGeom>
            <a:avLst/>
            <a:gdLst/>
            <a:ahLst/>
            <a:cxnLst/>
            <a:rect r="r" b="b" t="t" l="l"/>
            <a:pathLst>
              <a:path h="1036374" w="1842443">
                <a:moveTo>
                  <a:pt x="0" y="0"/>
                </a:moveTo>
                <a:lnTo>
                  <a:pt x="1842443" y="0"/>
                </a:lnTo>
                <a:lnTo>
                  <a:pt x="1842443" y="1036375"/>
                </a:lnTo>
                <a:lnTo>
                  <a:pt x="0" y="1036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8888" r="0" b="-38888"/>
            </a:stretch>
          </a:blipFill>
          <a:ln w="66675" cap="sq">
            <a:solidFill>
              <a:srgbClr val="ED1C24"/>
            </a:solidFill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54504" y="3483214"/>
            <a:ext cx="6706855" cy="3869340"/>
          </a:xfrm>
          <a:custGeom>
            <a:avLst/>
            <a:gdLst/>
            <a:ahLst/>
            <a:cxnLst/>
            <a:rect r="r" b="b" t="t" l="l"/>
            <a:pathLst>
              <a:path h="3869340" w="6706855">
                <a:moveTo>
                  <a:pt x="0" y="0"/>
                </a:moveTo>
                <a:lnTo>
                  <a:pt x="6706856" y="0"/>
                </a:lnTo>
                <a:lnTo>
                  <a:pt x="6706856" y="3869339"/>
                </a:lnTo>
                <a:lnTo>
                  <a:pt x="0" y="3869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(3) Resultados Preliminares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112846" y="4959264"/>
            <a:ext cx="1826151" cy="1027210"/>
          </a:xfrm>
          <a:custGeom>
            <a:avLst/>
            <a:gdLst/>
            <a:ahLst/>
            <a:cxnLst/>
            <a:rect r="r" b="b" t="t" l="l"/>
            <a:pathLst>
              <a:path h="1027210" w="1826151">
                <a:moveTo>
                  <a:pt x="0" y="0"/>
                </a:moveTo>
                <a:lnTo>
                  <a:pt x="1826152" y="0"/>
                </a:lnTo>
                <a:lnTo>
                  <a:pt x="1826152" y="1027210"/>
                </a:lnTo>
                <a:lnTo>
                  <a:pt x="0" y="1027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8888" r="0" b="-38888"/>
            </a:stretch>
          </a:blipFill>
          <a:ln w="66675" cap="sq">
            <a:solidFill>
              <a:srgbClr val="ED1C24"/>
            </a:solidFill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745462" y="8820753"/>
            <a:ext cx="1527480" cy="255506"/>
          </a:xfrm>
          <a:custGeom>
            <a:avLst/>
            <a:gdLst/>
            <a:ahLst/>
            <a:cxnLst/>
            <a:rect r="r" b="b" t="t" l="l"/>
            <a:pathLst>
              <a:path h="255506" w="1527480">
                <a:moveTo>
                  <a:pt x="0" y="0"/>
                </a:moveTo>
                <a:lnTo>
                  <a:pt x="1527480" y="0"/>
                </a:lnTo>
                <a:lnTo>
                  <a:pt x="1527480" y="255505"/>
                </a:lnTo>
                <a:lnTo>
                  <a:pt x="0" y="25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085850"/>
            <a:ext cx="3433524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Tabela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85782" y="3075449"/>
            <a:ext cx="2645068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1E1E1E"/>
                </a:solidFill>
                <a:latin typeface="HK Grotesk Medium"/>
              </a:rPr>
              <a:t>Avaliação 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01491" y="7278226"/>
            <a:ext cx="4824806" cy="1641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84"/>
              </a:lnSpc>
              <a:spcBef>
                <a:spcPct val="0"/>
              </a:spcBef>
            </a:pPr>
            <a:r>
              <a:rPr lang="en-US" sz="3894" spc="-38">
                <a:solidFill>
                  <a:srgbClr val="1E1E1E"/>
                </a:solidFill>
                <a:latin typeface="HK Grotesk Medium"/>
              </a:rPr>
              <a:t>ε = 3</a:t>
            </a:r>
          </a:p>
          <a:p>
            <a:pPr algn="just">
              <a:lnSpc>
                <a:spcPts val="4284"/>
              </a:lnSpc>
              <a:spcBef>
                <a:spcPct val="0"/>
              </a:spcBef>
            </a:pPr>
            <a:r>
              <a:rPr lang="en-US" sz="3894" spc="-38">
                <a:solidFill>
                  <a:srgbClr val="1E1E1E"/>
                </a:solidFill>
                <a:latin typeface="HK Grotesk Medium"/>
              </a:rPr>
              <a:t>MinPts = 10</a:t>
            </a:r>
          </a:p>
          <a:p>
            <a:pPr algn="just">
              <a:lnSpc>
                <a:spcPts val="4284"/>
              </a:lnSpc>
              <a:spcBef>
                <a:spcPct val="0"/>
              </a:spcBef>
            </a:pPr>
            <a:r>
              <a:rPr lang="en-US" sz="3894" spc="-38">
                <a:solidFill>
                  <a:srgbClr val="1E1E1E"/>
                </a:solidFill>
                <a:latin typeface="HK Grotesk Medium"/>
              </a:rPr>
              <a:t>Acurácia Média = 0.83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754062" y="7268701"/>
            <a:ext cx="4908508" cy="167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58"/>
              </a:lnSpc>
              <a:spcBef>
                <a:spcPct val="0"/>
              </a:spcBef>
            </a:pPr>
            <a:r>
              <a:rPr lang="en-US" sz="3962" spc="-39">
                <a:solidFill>
                  <a:srgbClr val="1E1E1E"/>
                </a:solidFill>
                <a:latin typeface="HK Grotesk Medium"/>
              </a:rPr>
              <a:t>ε = 1.5</a:t>
            </a:r>
          </a:p>
          <a:p>
            <a:pPr algn="just">
              <a:lnSpc>
                <a:spcPts val="4358"/>
              </a:lnSpc>
              <a:spcBef>
                <a:spcPct val="0"/>
              </a:spcBef>
            </a:pPr>
            <a:r>
              <a:rPr lang="en-US" sz="3962" spc="-39">
                <a:solidFill>
                  <a:srgbClr val="1E1E1E"/>
                </a:solidFill>
                <a:latin typeface="HK Grotesk Medium"/>
              </a:rPr>
              <a:t>MinPts = 2</a:t>
            </a:r>
          </a:p>
          <a:p>
            <a:pPr algn="just">
              <a:lnSpc>
                <a:spcPts val="4358"/>
              </a:lnSpc>
              <a:spcBef>
                <a:spcPct val="0"/>
              </a:spcBef>
            </a:pPr>
            <a:r>
              <a:rPr lang="en-US" sz="3962" spc="-39">
                <a:solidFill>
                  <a:srgbClr val="1E1E1E"/>
                </a:solidFill>
                <a:latin typeface="HK Grotesk Medium"/>
              </a:rPr>
              <a:t>Acurácia Média = 0.72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762181" y="3075449"/>
            <a:ext cx="2628842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1E1E1E"/>
                </a:solidFill>
                <a:latin typeface="HK Grotesk Medium"/>
              </a:rPr>
              <a:t>Avaliação 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23156" y="2267340"/>
            <a:ext cx="10241688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-48">
                <a:solidFill>
                  <a:srgbClr val="00BF63"/>
                </a:solidFill>
                <a:latin typeface="HK Grotesk Bold"/>
              </a:rPr>
              <a:t>Matriz de Confusão Média das Janelas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1867782" y="8862223"/>
            <a:ext cx="1527480" cy="255506"/>
          </a:xfrm>
          <a:custGeom>
            <a:avLst/>
            <a:gdLst/>
            <a:ahLst/>
            <a:cxnLst/>
            <a:rect r="r" b="b" t="t" l="l"/>
            <a:pathLst>
              <a:path h="255506" w="1527480">
                <a:moveTo>
                  <a:pt x="0" y="0"/>
                </a:moveTo>
                <a:lnTo>
                  <a:pt x="1527479" y="0"/>
                </a:lnTo>
                <a:lnTo>
                  <a:pt x="1527479" y="255506"/>
                </a:lnTo>
                <a:lnTo>
                  <a:pt x="0" y="255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324348" y="8180357"/>
            <a:ext cx="1231905" cy="865413"/>
          </a:xfrm>
          <a:custGeom>
            <a:avLst/>
            <a:gdLst/>
            <a:ahLst/>
            <a:cxnLst/>
            <a:rect r="r" b="b" t="t" l="l"/>
            <a:pathLst>
              <a:path h="865413" w="1231905">
                <a:moveTo>
                  <a:pt x="0" y="0"/>
                </a:moveTo>
                <a:lnTo>
                  <a:pt x="1231906" y="0"/>
                </a:lnTo>
                <a:lnTo>
                  <a:pt x="1231906" y="865414"/>
                </a:lnTo>
                <a:lnTo>
                  <a:pt x="0" y="865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521325" y="8191238"/>
            <a:ext cx="1273374" cy="894545"/>
          </a:xfrm>
          <a:custGeom>
            <a:avLst/>
            <a:gdLst/>
            <a:ahLst/>
            <a:cxnLst/>
            <a:rect r="r" b="b" t="t" l="l"/>
            <a:pathLst>
              <a:path h="894545" w="1273374">
                <a:moveTo>
                  <a:pt x="0" y="0"/>
                </a:moveTo>
                <a:lnTo>
                  <a:pt x="1273375" y="0"/>
                </a:lnTo>
                <a:lnTo>
                  <a:pt x="1273375" y="894545"/>
                </a:lnTo>
                <a:lnTo>
                  <a:pt x="0" y="894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1273" y="3506630"/>
            <a:ext cx="6873806" cy="3965657"/>
          </a:xfrm>
          <a:custGeom>
            <a:avLst/>
            <a:gdLst/>
            <a:ahLst/>
            <a:cxnLst/>
            <a:rect r="r" b="b" t="t" l="l"/>
            <a:pathLst>
              <a:path h="3965657" w="6873806">
                <a:moveTo>
                  <a:pt x="0" y="0"/>
                </a:moveTo>
                <a:lnTo>
                  <a:pt x="6873806" y="0"/>
                </a:lnTo>
                <a:lnTo>
                  <a:pt x="6873806" y="3965657"/>
                </a:lnTo>
                <a:lnTo>
                  <a:pt x="0" y="3965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51795" y="3459826"/>
            <a:ext cx="6954932" cy="4012461"/>
          </a:xfrm>
          <a:custGeom>
            <a:avLst/>
            <a:gdLst/>
            <a:ahLst/>
            <a:cxnLst/>
            <a:rect r="r" b="b" t="t" l="l"/>
            <a:pathLst>
              <a:path h="4012461" w="6954932">
                <a:moveTo>
                  <a:pt x="0" y="0"/>
                </a:moveTo>
                <a:lnTo>
                  <a:pt x="6954932" y="0"/>
                </a:lnTo>
                <a:lnTo>
                  <a:pt x="6954932" y="4012461"/>
                </a:lnTo>
                <a:lnTo>
                  <a:pt x="0" y="4012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(3) Resultados Preliminares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108758" y="5030685"/>
            <a:ext cx="1862349" cy="1047571"/>
          </a:xfrm>
          <a:custGeom>
            <a:avLst/>
            <a:gdLst/>
            <a:ahLst/>
            <a:cxnLst/>
            <a:rect r="r" b="b" t="t" l="l"/>
            <a:pathLst>
              <a:path h="1047571" w="1862349">
                <a:moveTo>
                  <a:pt x="0" y="0"/>
                </a:moveTo>
                <a:lnTo>
                  <a:pt x="1862348" y="0"/>
                </a:lnTo>
                <a:lnTo>
                  <a:pt x="1862348" y="1047571"/>
                </a:lnTo>
                <a:lnTo>
                  <a:pt x="0" y="1047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8888" r="0" b="-38888"/>
            </a:stretch>
          </a:blipFill>
          <a:ln w="66675" cap="sq">
            <a:solidFill>
              <a:srgbClr val="ED1C24"/>
            </a:solidFill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3284716" y="7395404"/>
            <a:ext cx="991017" cy="696190"/>
          </a:xfrm>
          <a:custGeom>
            <a:avLst/>
            <a:gdLst/>
            <a:ahLst/>
            <a:cxnLst/>
            <a:rect r="r" b="b" t="t" l="l"/>
            <a:pathLst>
              <a:path h="696190" w="991017">
                <a:moveTo>
                  <a:pt x="0" y="0"/>
                </a:moveTo>
                <a:lnTo>
                  <a:pt x="991017" y="0"/>
                </a:lnTo>
                <a:lnTo>
                  <a:pt x="991017" y="696190"/>
                </a:lnTo>
                <a:lnTo>
                  <a:pt x="0" y="696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007642" y="7500862"/>
            <a:ext cx="4810520" cy="164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71"/>
              </a:lnSpc>
              <a:spcBef>
                <a:spcPct val="0"/>
              </a:spcBef>
            </a:pPr>
            <a:r>
              <a:rPr lang="en-US" sz="3883" spc="-38">
                <a:solidFill>
                  <a:srgbClr val="1E1E1E"/>
                </a:solidFill>
                <a:latin typeface="HK Grotesk Medium"/>
              </a:rPr>
              <a:t>ε = 0.95</a:t>
            </a:r>
          </a:p>
          <a:p>
            <a:pPr algn="just">
              <a:lnSpc>
                <a:spcPts val="4271"/>
              </a:lnSpc>
              <a:spcBef>
                <a:spcPct val="0"/>
              </a:spcBef>
            </a:pPr>
            <a:r>
              <a:rPr lang="en-US" sz="3883" spc="-38">
                <a:solidFill>
                  <a:srgbClr val="1E1E1E"/>
                </a:solidFill>
                <a:latin typeface="HK Grotesk Medium"/>
              </a:rPr>
              <a:t>MinPts = 2</a:t>
            </a:r>
          </a:p>
          <a:p>
            <a:pPr algn="just">
              <a:lnSpc>
                <a:spcPts val="4271"/>
              </a:lnSpc>
              <a:spcBef>
                <a:spcPct val="0"/>
              </a:spcBef>
            </a:pPr>
            <a:r>
              <a:rPr lang="en-US" sz="3883" spc="-38">
                <a:solidFill>
                  <a:srgbClr val="1E1E1E"/>
                </a:solidFill>
                <a:latin typeface="HK Grotesk Medium"/>
              </a:rPr>
              <a:t>Acurácia Média = 0.43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702929" y="7309679"/>
            <a:ext cx="1180840" cy="829540"/>
          </a:xfrm>
          <a:custGeom>
            <a:avLst/>
            <a:gdLst/>
            <a:ahLst/>
            <a:cxnLst/>
            <a:rect r="r" b="b" t="t" l="l"/>
            <a:pathLst>
              <a:path h="829540" w="1180840">
                <a:moveTo>
                  <a:pt x="0" y="0"/>
                </a:moveTo>
                <a:lnTo>
                  <a:pt x="1180840" y="0"/>
                </a:lnTo>
                <a:lnTo>
                  <a:pt x="1180840" y="829540"/>
                </a:lnTo>
                <a:lnTo>
                  <a:pt x="0" y="829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103530" y="5015409"/>
            <a:ext cx="1862349" cy="1047571"/>
          </a:xfrm>
          <a:custGeom>
            <a:avLst/>
            <a:gdLst/>
            <a:ahLst/>
            <a:cxnLst/>
            <a:rect r="r" b="b" t="t" l="l"/>
            <a:pathLst>
              <a:path h="1047571" w="1862349">
                <a:moveTo>
                  <a:pt x="0" y="0"/>
                </a:moveTo>
                <a:lnTo>
                  <a:pt x="1862348" y="0"/>
                </a:lnTo>
                <a:lnTo>
                  <a:pt x="1862348" y="1047571"/>
                </a:lnTo>
                <a:lnTo>
                  <a:pt x="0" y="1047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38888" r="0" b="-38888"/>
            </a:stretch>
          </a:blipFill>
          <a:ln w="66675" cap="sq">
            <a:solidFill>
              <a:srgbClr val="ED1C24"/>
            </a:solidFill>
            <a:miter/>
          </a:ln>
        </p:spPr>
      </p:sp>
      <p:grpSp>
        <p:nvGrpSpPr>
          <p:cNvPr name="Group 15" id="15"/>
          <p:cNvGrpSpPr/>
          <p:nvPr/>
        </p:nvGrpSpPr>
        <p:grpSpPr>
          <a:xfrm rot="0">
            <a:off x="7476304" y="8441208"/>
            <a:ext cx="426128" cy="705354"/>
            <a:chOff x="0" y="0"/>
            <a:chExt cx="49104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91040" cy="812800"/>
            </a:xfrm>
            <a:custGeom>
              <a:avLst/>
              <a:gdLst/>
              <a:ahLst/>
              <a:cxnLst/>
              <a:rect r="r" b="b" t="t" l="l"/>
              <a:pathLst>
                <a:path h="812800" w="491040">
                  <a:moveTo>
                    <a:pt x="24552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287840" y="0"/>
                  </a:lnTo>
                  <a:lnTo>
                    <a:pt x="287840" y="406400"/>
                  </a:lnTo>
                  <a:lnTo>
                    <a:pt x="491040" y="406400"/>
                  </a:lnTo>
                  <a:lnTo>
                    <a:pt x="245520" y="812800"/>
                  </a:lnTo>
                  <a:close/>
                </a:path>
              </a:pathLst>
            </a:custGeom>
            <a:solidFill>
              <a:srgbClr val="FFCF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6875313" y="8441208"/>
            <a:ext cx="426128" cy="705354"/>
            <a:chOff x="0" y="0"/>
            <a:chExt cx="49104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91040" cy="812800"/>
            </a:xfrm>
            <a:custGeom>
              <a:avLst/>
              <a:gdLst/>
              <a:ahLst/>
              <a:cxnLst/>
              <a:rect r="r" b="b" t="t" l="l"/>
              <a:pathLst>
                <a:path h="812800" w="491040">
                  <a:moveTo>
                    <a:pt x="24552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287840" y="0"/>
                  </a:lnTo>
                  <a:lnTo>
                    <a:pt x="287840" y="406400"/>
                  </a:lnTo>
                  <a:lnTo>
                    <a:pt x="491040" y="406400"/>
                  </a:lnTo>
                  <a:lnTo>
                    <a:pt x="245520" y="812800"/>
                  </a:lnTo>
                  <a:close/>
                </a:path>
              </a:pathLst>
            </a:custGeom>
            <a:solidFill>
              <a:srgbClr val="FFCF0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-10800000">
            <a:off x="3663579" y="5319526"/>
            <a:ext cx="426128" cy="705354"/>
            <a:chOff x="0" y="0"/>
            <a:chExt cx="49104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91040" cy="812800"/>
            </a:xfrm>
            <a:custGeom>
              <a:avLst/>
              <a:gdLst/>
              <a:ahLst/>
              <a:cxnLst/>
              <a:rect r="r" b="b" t="t" l="l"/>
              <a:pathLst>
                <a:path h="812800" w="491040">
                  <a:moveTo>
                    <a:pt x="24552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287840" y="0"/>
                  </a:lnTo>
                  <a:lnTo>
                    <a:pt x="287840" y="406400"/>
                  </a:lnTo>
                  <a:lnTo>
                    <a:pt x="491040" y="406400"/>
                  </a:lnTo>
                  <a:lnTo>
                    <a:pt x="245520" y="812800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-10800000">
            <a:off x="12658351" y="5319526"/>
            <a:ext cx="426128" cy="705354"/>
            <a:chOff x="0" y="0"/>
            <a:chExt cx="49104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91040" cy="812800"/>
            </a:xfrm>
            <a:custGeom>
              <a:avLst/>
              <a:gdLst/>
              <a:ahLst/>
              <a:cxnLst/>
              <a:rect r="r" b="b" t="t" l="l"/>
              <a:pathLst>
                <a:path h="812800" w="491040">
                  <a:moveTo>
                    <a:pt x="24552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287840" y="0"/>
                  </a:lnTo>
                  <a:lnTo>
                    <a:pt x="287840" y="406400"/>
                  </a:lnTo>
                  <a:lnTo>
                    <a:pt x="491040" y="406400"/>
                  </a:lnTo>
                  <a:lnTo>
                    <a:pt x="245520" y="812800"/>
                  </a:lnTo>
                  <a:close/>
                </a:path>
              </a:pathLst>
            </a:custGeom>
            <a:solidFill>
              <a:srgbClr val="ED1C24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28700" y="1085850"/>
            <a:ext cx="3376017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Tabela 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658351" y="3166583"/>
            <a:ext cx="2688189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1E1E1E"/>
                </a:solidFill>
                <a:latin typeface="HK Grotesk Medium"/>
              </a:rPr>
              <a:t>Avaliação 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608634" y="7500862"/>
            <a:ext cx="4810520" cy="164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71"/>
              </a:lnSpc>
              <a:spcBef>
                <a:spcPct val="0"/>
              </a:spcBef>
            </a:pPr>
            <a:r>
              <a:rPr lang="en-US" sz="3883" spc="-38">
                <a:solidFill>
                  <a:srgbClr val="1E1E1E"/>
                </a:solidFill>
                <a:latin typeface="HK Grotesk Medium"/>
              </a:rPr>
              <a:t>ε = 1.5</a:t>
            </a:r>
          </a:p>
          <a:p>
            <a:pPr algn="just">
              <a:lnSpc>
                <a:spcPts val="4271"/>
              </a:lnSpc>
              <a:spcBef>
                <a:spcPct val="0"/>
              </a:spcBef>
            </a:pPr>
            <a:r>
              <a:rPr lang="en-US" sz="3883" spc="-38">
                <a:solidFill>
                  <a:srgbClr val="1E1E1E"/>
                </a:solidFill>
                <a:latin typeface="HK Grotesk Medium"/>
              </a:rPr>
              <a:t>MinPts = 5</a:t>
            </a:r>
          </a:p>
          <a:p>
            <a:pPr algn="just">
              <a:lnSpc>
                <a:spcPts val="4271"/>
              </a:lnSpc>
              <a:spcBef>
                <a:spcPct val="0"/>
              </a:spcBef>
            </a:pPr>
            <a:r>
              <a:rPr lang="en-US" sz="3883" spc="-38">
                <a:solidFill>
                  <a:srgbClr val="1E1E1E"/>
                </a:solidFill>
                <a:latin typeface="HK Grotesk Medium"/>
              </a:rPr>
              <a:t>Acurácia Média = 0.57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19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284716" y="3166583"/>
            <a:ext cx="2686390" cy="60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spc="-42">
                <a:solidFill>
                  <a:srgbClr val="1E1E1E"/>
                </a:solidFill>
                <a:latin typeface="HK Grotesk Medium"/>
              </a:rPr>
              <a:t>Avaliação 3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2745462" y="9037860"/>
            <a:ext cx="1527480" cy="255506"/>
          </a:xfrm>
          <a:custGeom>
            <a:avLst/>
            <a:gdLst/>
            <a:ahLst/>
            <a:cxnLst/>
            <a:rect r="r" b="b" t="t" l="l"/>
            <a:pathLst>
              <a:path h="255506" w="1527480">
                <a:moveTo>
                  <a:pt x="0" y="0"/>
                </a:moveTo>
                <a:lnTo>
                  <a:pt x="1527480" y="0"/>
                </a:lnTo>
                <a:lnTo>
                  <a:pt x="1527480" y="255505"/>
                </a:lnTo>
                <a:lnTo>
                  <a:pt x="0" y="255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126726" y="9037860"/>
            <a:ext cx="1527480" cy="255506"/>
          </a:xfrm>
          <a:custGeom>
            <a:avLst/>
            <a:gdLst/>
            <a:ahLst/>
            <a:cxnLst/>
            <a:rect r="r" b="b" t="t" l="l"/>
            <a:pathLst>
              <a:path h="255506" w="1527480">
                <a:moveTo>
                  <a:pt x="0" y="0"/>
                </a:moveTo>
                <a:lnTo>
                  <a:pt x="1527479" y="0"/>
                </a:lnTo>
                <a:lnTo>
                  <a:pt x="1527479" y="255505"/>
                </a:lnTo>
                <a:lnTo>
                  <a:pt x="0" y="255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4023156" y="2267340"/>
            <a:ext cx="10241688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-48">
                <a:solidFill>
                  <a:srgbClr val="00BF63"/>
                </a:solidFill>
                <a:latin typeface="HK Grotesk Bold"/>
              </a:rPr>
              <a:t>Matriz de Confusão Média das Janelas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0206" y="2380495"/>
            <a:ext cx="3192594" cy="638519"/>
          </a:xfrm>
          <a:custGeom>
            <a:avLst/>
            <a:gdLst/>
            <a:ahLst/>
            <a:cxnLst/>
            <a:rect r="r" b="b" t="t" l="l"/>
            <a:pathLst>
              <a:path h="638519" w="3192594">
                <a:moveTo>
                  <a:pt x="0" y="0"/>
                </a:moveTo>
                <a:lnTo>
                  <a:pt x="3192594" y="0"/>
                </a:lnTo>
                <a:lnTo>
                  <a:pt x="3192594" y="638519"/>
                </a:lnTo>
                <a:lnTo>
                  <a:pt x="0" y="638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73391" y="1167645"/>
            <a:ext cx="5328017" cy="143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 spc="-100">
                <a:solidFill>
                  <a:srgbClr val="1E1E1E"/>
                </a:solidFill>
                <a:latin typeface="HK Grotesk Medium"/>
              </a:rPr>
              <a:t>Índice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2862410" y="3662778"/>
            <a:ext cx="7181850" cy="1807908"/>
            <a:chOff x="0" y="0"/>
            <a:chExt cx="9575800" cy="241054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9575800" cy="766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3999" spc="-39">
                  <a:solidFill>
                    <a:srgbClr val="1E1E1E"/>
                  </a:solidFill>
                  <a:latin typeface="HK Grotesk Medium"/>
                </a:rPr>
                <a:t>Introdução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02748"/>
              <a:ext cx="9575800" cy="1362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47697" indent="-323848" lvl="1">
                <a:lnSpc>
                  <a:spcPts val="4199"/>
                </a:lnSpc>
                <a:buFont typeface="Arial"/>
                <a:buChar char="•"/>
              </a:pPr>
              <a:r>
                <a:rPr lang="en-US" sz="2999">
                  <a:solidFill>
                    <a:srgbClr val="1E1E1E"/>
                  </a:solidFill>
                  <a:latin typeface="HK Grotesk"/>
                </a:rPr>
                <a:t>Contextualização e Dificuldades.</a:t>
              </a:r>
            </a:p>
            <a:p>
              <a:pPr marL="647697" indent="-323848" lvl="1">
                <a:lnSpc>
                  <a:spcPts val="4199"/>
                </a:lnSpc>
                <a:buFont typeface="Arial"/>
                <a:buChar char="•"/>
              </a:pPr>
              <a:r>
                <a:rPr lang="en-US" sz="2999">
                  <a:solidFill>
                    <a:srgbClr val="1E1E1E"/>
                  </a:solidFill>
                  <a:latin typeface="HK Grotesk"/>
                </a:rPr>
                <a:t>Proposta</a:t>
              </a:r>
              <a:r>
                <a:rPr lang="en-US" sz="2999">
                  <a:solidFill>
                    <a:srgbClr val="1E1E1E"/>
                  </a:solidFill>
                  <a:latin typeface="HK Grotesk"/>
                </a:rPr>
                <a:t> do projeto.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73391" y="3710403"/>
            <a:ext cx="919302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 spc="-55">
                <a:solidFill>
                  <a:srgbClr val="00BF63"/>
                </a:solidFill>
                <a:latin typeface="HK Grotesk Medium"/>
              </a:rPr>
              <a:t>01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862410" y="5712702"/>
            <a:ext cx="6715125" cy="1800288"/>
            <a:chOff x="0" y="0"/>
            <a:chExt cx="8953500" cy="240038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38100"/>
              <a:ext cx="8953500" cy="766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3999" spc="-39">
                  <a:solidFill>
                    <a:srgbClr val="1E1E1E"/>
                  </a:solidFill>
                  <a:latin typeface="HK Grotesk Medium"/>
                </a:rPr>
                <a:t>Metodologia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002748"/>
              <a:ext cx="8953500" cy="1362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47697" indent="-323848" lvl="1">
                <a:lnSpc>
                  <a:spcPts val="4199"/>
                </a:lnSpc>
                <a:buFont typeface="Arial"/>
                <a:buChar char="•"/>
              </a:pPr>
              <a:r>
                <a:rPr lang="en-US" sz="2999">
                  <a:solidFill>
                    <a:srgbClr val="1E1E1E"/>
                  </a:solidFill>
                  <a:latin typeface="HK Grotesk"/>
                </a:rPr>
                <a:t>Pré-Processamento.</a:t>
              </a:r>
            </a:p>
            <a:p>
              <a:pPr marL="647697" indent="-323848" lvl="1">
                <a:lnSpc>
                  <a:spcPts val="4199"/>
                </a:lnSpc>
                <a:buFont typeface="Arial"/>
                <a:buChar char="•"/>
              </a:pPr>
              <a:r>
                <a:rPr lang="en-US" sz="2999">
                  <a:solidFill>
                    <a:srgbClr val="1E1E1E"/>
                  </a:solidFill>
                  <a:latin typeface="HK Grotesk"/>
                </a:rPr>
                <a:t>DBSCAN.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533019" y="3706245"/>
            <a:ext cx="6715125" cy="2367978"/>
            <a:chOff x="0" y="0"/>
            <a:chExt cx="8953500" cy="315730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38100"/>
              <a:ext cx="8953500" cy="766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3999" spc="-39">
                  <a:solidFill>
                    <a:srgbClr val="1E1E1E"/>
                  </a:solidFill>
                  <a:latin typeface="HK Grotesk Medium"/>
                </a:rPr>
                <a:t>Resultados Preliminares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002748"/>
              <a:ext cx="8953500" cy="2060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47697" indent="-323848" lvl="1">
                <a:lnSpc>
                  <a:spcPts val="41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999">
                  <a:solidFill>
                    <a:srgbClr val="1E1E1E"/>
                  </a:solidFill>
                  <a:latin typeface="HK Grotesk"/>
                </a:rPr>
                <a:t>Apresentação dos resultados preliminares da abordagem aplicada. 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144000" y="3753870"/>
            <a:ext cx="919302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 spc="-55">
                <a:solidFill>
                  <a:srgbClr val="00BF63"/>
                </a:solidFill>
                <a:latin typeface="HK Grotesk Medium"/>
              </a:rPr>
              <a:t>03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530027" y="6169472"/>
            <a:ext cx="5725365" cy="2920428"/>
            <a:chOff x="0" y="0"/>
            <a:chExt cx="7633820" cy="3893904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38100"/>
              <a:ext cx="7633820" cy="15028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3999" spc="-39">
                  <a:solidFill>
                    <a:srgbClr val="1E1E1E"/>
                  </a:solidFill>
                  <a:latin typeface="HK Grotesk Medium"/>
                </a:rPr>
                <a:t>Discussão e Trabalhos Futuros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739348"/>
              <a:ext cx="7633820" cy="2060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47697" indent="-323848" lvl="1">
                <a:lnSpc>
                  <a:spcPts val="41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999">
                  <a:solidFill>
                    <a:srgbClr val="1E1E1E"/>
                  </a:solidFill>
                  <a:latin typeface="HK Grotesk"/>
                </a:rPr>
                <a:t>Discussão sobre trabalhos futuros e n</a:t>
              </a:r>
              <a:r>
                <a:rPr lang="en-US" sz="2999">
                  <a:solidFill>
                    <a:srgbClr val="1E1E1E"/>
                  </a:solidFill>
                  <a:latin typeface="HK Grotesk"/>
                </a:rPr>
                <a:t>ovas possibilidades de abordagem.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144000" y="6217097"/>
            <a:ext cx="919302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 spc="-55">
                <a:solidFill>
                  <a:srgbClr val="00BF63"/>
                </a:solidFill>
                <a:latin typeface="HK Grotesk Medium"/>
              </a:rPr>
              <a:t>04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73391" y="5705922"/>
            <a:ext cx="919302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 spc="-55">
                <a:solidFill>
                  <a:srgbClr val="00BF63"/>
                </a:solidFill>
                <a:latin typeface="HK Grotesk Medium"/>
              </a:rPr>
              <a:t>02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(4) Discussão e Trabalhos Futuros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31693" y="3249672"/>
            <a:ext cx="5308201" cy="4022712"/>
          </a:xfrm>
          <a:custGeom>
            <a:avLst/>
            <a:gdLst/>
            <a:ahLst/>
            <a:cxnLst/>
            <a:rect r="r" b="b" t="t" l="l"/>
            <a:pathLst>
              <a:path h="4022712" w="5308201">
                <a:moveTo>
                  <a:pt x="0" y="0"/>
                </a:moveTo>
                <a:lnTo>
                  <a:pt x="5308201" y="0"/>
                </a:lnTo>
                <a:lnTo>
                  <a:pt x="5308201" y="4022712"/>
                </a:lnTo>
                <a:lnTo>
                  <a:pt x="0" y="4022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54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-950859">
            <a:off x="6337551" y="2420366"/>
            <a:ext cx="4311944" cy="1485957"/>
          </a:xfrm>
          <a:custGeom>
            <a:avLst/>
            <a:gdLst/>
            <a:ahLst/>
            <a:cxnLst/>
            <a:rect r="r" b="b" t="t" l="l"/>
            <a:pathLst>
              <a:path h="1485957" w="4311944">
                <a:moveTo>
                  <a:pt x="0" y="1485957"/>
                </a:moveTo>
                <a:lnTo>
                  <a:pt x="4311944" y="1485957"/>
                </a:lnTo>
                <a:lnTo>
                  <a:pt x="4311944" y="0"/>
                </a:lnTo>
                <a:lnTo>
                  <a:pt x="0" y="0"/>
                </a:lnTo>
                <a:lnTo>
                  <a:pt x="0" y="148595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35042" y="3317932"/>
            <a:ext cx="5158653" cy="3665112"/>
          </a:xfrm>
          <a:custGeom>
            <a:avLst/>
            <a:gdLst/>
            <a:ahLst/>
            <a:cxnLst/>
            <a:rect r="r" b="b" t="t" l="l"/>
            <a:pathLst>
              <a:path h="3665112" w="5158653">
                <a:moveTo>
                  <a:pt x="0" y="0"/>
                </a:moveTo>
                <a:lnTo>
                  <a:pt x="5158653" y="0"/>
                </a:lnTo>
                <a:lnTo>
                  <a:pt x="5158653" y="3665112"/>
                </a:lnTo>
                <a:lnTo>
                  <a:pt x="0" y="3665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34699" y="1417062"/>
            <a:ext cx="14018058" cy="794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26"/>
              </a:lnSpc>
            </a:pPr>
            <a:r>
              <a:rPr lang="en-US" sz="5569" spc="-55">
                <a:solidFill>
                  <a:srgbClr val="1E1E1E"/>
                </a:solidFill>
                <a:latin typeface="HK Grotesk Medium"/>
              </a:rPr>
              <a:t>Anomalia </a:t>
            </a:r>
            <a:r>
              <a:rPr lang="en-US" sz="5569" spc="-55">
                <a:solidFill>
                  <a:srgbClr val="00BF63"/>
                </a:solidFill>
                <a:latin typeface="HK Grotesk Medium"/>
              </a:rPr>
              <a:t>Coletiva</a:t>
            </a:r>
            <a:r>
              <a:rPr lang="en-US" sz="5569" spc="-55">
                <a:solidFill>
                  <a:srgbClr val="1E1E1E"/>
                </a:solidFill>
                <a:latin typeface="HK Grotesk Medium"/>
              </a:rPr>
              <a:t> numa Janela Deslizante...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20</a:t>
            </a:r>
          </a:p>
        </p:txBody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10770442" y="3306509"/>
          <a:ext cx="6076807" cy="3011844"/>
        </p:xfrm>
        <a:graphic>
          <a:graphicData uri="http://schemas.openxmlformats.org/drawingml/2006/table">
            <a:tbl>
              <a:tblPr/>
              <a:tblGrid>
                <a:gridCol w="890728"/>
                <a:gridCol w="2962249"/>
                <a:gridCol w="1058236"/>
                <a:gridCol w="1165594"/>
              </a:tblGrid>
              <a:tr h="96345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index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conjunto de fluxos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label Dataset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label DBSCAN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990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fluxo 991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ED1C24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ED1C24"/>
                          </a:solidFill>
                          <a:latin typeface="HK Grotesk Bold"/>
                        </a:rPr>
                        <a:t>-1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2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999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fluxo 1000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ED1C24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15"/>
                        </a:lnSpc>
                        <a:defRPr/>
                      </a:pPr>
                      <a:r>
                        <a:rPr lang="en-US" sz="1797">
                          <a:solidFill>
                            <a:srgbClr val="000000"/>
                          </a:solidFill>
                          <a:latin typeface="HK Grotesk Bold"/>
                        </a:rPr>
                        <a:t>3</a:t>
                      </a:r>
                      <a:endParaRPr lang="en-US" sz="1100"/>
                    </a:p>
                  </a:txBody>
                  <a:tcPr marL="171174" marR="171174" marT="171174" marB="171174" anchor="ctr">
                    <a:lnL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0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10382605" y="4378486"/>
            <a:ext cx="327478" cy="2279913"/>
          </a:xfrm>
          <a:custGeom>
            <a:avLst/>
            <a:gdLst/>
            <a:ahLst/>
            <a:cxnLst/>
            <a:rect r="r" b="b" t="t" l="l"/>
            <a:pathLst>
              <a:path h="2279913" w="327478">
                <a:moveTo>
                  <a:pt x="0" y="0"/>
                </a:moveTo>
                <a:lnTo>
                  <a:pt x="327479" y="0"/>
                </a:lnTo>
                <a:lnTo>
                  <a:pt x="327479" y="2279912"/>
                </a:lnTo>
                <a:lnTo>
                  <a:pt x="0" y="22799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811976" y="5386219"/>
            <a:ext cx="514339" cy="347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2"/>
              </a:lnSpc>
              <a:spcBef>
                <a:spcPct val="0"/>
              </a:spcBef>
            </a:pPr>
            <a:r>
              <a:rPr lang="en-US" sz="2411" spc="-24">
                <a:solidFill>
                  <a:srgbClr val="ED1C24"/>
                </a:solidFill>
                <a:latin typeface="HK Grotesk Bold"/>
              </a:rPr>
              <a:t>(10)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591617" y="2672452"/>
            <a:ext cx="3979330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spc="-36">
                <a:solidFill>
                  <a:srgbClr val="ED1C24"/>
                </a:solidFill>
                <a:latin typeface="HK Grotesk Medium"/>
              </a:rPr>
              <a:t>Abordagem Futura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63228" y="2672452"/>
            <a:ext cx="3702281" cy="513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spc="-36">
                <a:solidFill>
                  <a:srgbClr val="ED1C24"/>
                </a:solidFill>
                <a:latin typeface="HK Grotesk Medium"/>
              </a:rPr>
              <a:t>Abordagem Inicial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307073" y="7676464"/>
            <a:ext cx="6226264" cy="144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0783" indent="-370391" lvl="1">
              <a:lnSpc>
                <a:spcPts val="3774"/>
              </a:lnSpc>
              <a:buFont typeface="Arial"/>
              <a:buChar char="•"/>
            </a:pPr>
            <a:r>
              <a:rPr lang="en-US" sz="3431" spc="-34">
                <a:solidFill>
                  <a:srgbClr val="020202"/>
                </a:solidFill>
                <a:latin typeface="HK Grotesk"/>
              </a:rPr>
              <a:t>Avaliar a influência de um conjunto de fluxos novos quando clusterizados.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84345" y="7434309"/>
            <a:ext cx="4002897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 spc="-36">
                <a:solidFill>
                  <a:srgbClr val="00BF63"/>
                </a:solidFill>
                <a:latin typeface="HK Grotesk Bold"/>
              </a:rPr>
              <a:t>Avaliação Individual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17751" y="7011619"/>
            <a:ext cx="3727062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 spc="-36">
                <a:solidFill>
                  <a:srgbClr val="00BF63"/>
                </a:solidFill>
                <a:latin typeface="HK Grotesk Bold"/>
              </a:rPr>
              <a:t>Avaliação Coletiva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01236" y="8108679"/>
            <a:ext cx="6226264" cy="968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0783" indent="-370391" lvl="1">
              <a:lnSpc>
                <a:spcPts val="3774"/>
              </a:lnSpc>
              <a:buFont typeface="Arial"/>
              <a:buChar char="•"/>
            </a:pPr>
            <a:r>
              <a:rPr lang="en-US" sz="3431" spc="-34">
                <a:solidFill>
                  <a:srgbClr val="020202"/>
                </a:solidFill>
                <a:latin typeface="HK Grotesk"/>
              </a:rPr>
              <a:t>Avaliar a influência de cada fluxo novo individualmente.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34699" y="1076325"/>
            <a:ext cx="4676548" cy="3109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26"/>
              </a:lnSpc>
            </a:pPr>
            <a:r>
              <a:rPr lang="en-US" sz="5569" spc="-55">
                <a:solidFill>
                  <a:srgbClr val="1E1E1E"/>
                </a:solidFill>
                <a:latin typeface="HK Grotesk Medium"/>
              </a:rPr>
              <a:t>Anomalia </a:t>
            </a:r>
            <a:r>
              <a:rPr lang="en-US" sz="5569" spc="-55">
                <a:solidFill>
                  <a:srgbClr val="00BF63"/>
                </a:solidFill>
                <a:latin typeface="HK Grotesk Medium"/>
              </a:rPr>
              <a:t>Coletiva</a:t>
            </a:r>
            <a:r>
              <a:rPr lang="en-US" sz="5569" spc="-55">
                <a:solidFill>
                  <a:srgbClr val="1E1E1E"/>
                </a:solidFill>
                <a:latin typeface="HK Grotesk Medium"/>
              </a:rPr>
              <a:t> numa Janela Deslizante...</a:t>
            </a:r>
          </a:p>
        </p:txBody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6857180" y="5800270"/>
          <a:ext cx="7526446" cy="3730327"/>
        </p:xfrm>
        <a:graphic>
          <a:graphicData uri="http://schemas.openxmlformats.org/drawingml/2006/table">
            <a:tbl>
              <a:tblPr/>
              <a:tblGrid>
                <a:gridCol w="1103214"/>
                <a:gridCol w="3668902"/>
                <a:gridCol w="1310681"/>
                <a:gridCol w="1443649"/>
              </a:tblGrid>
              <a:tr h="11932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index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conjunto de fluxos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label Dataset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label DBSCAN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990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fluxo 991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-1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999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fluxo 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857180" y="965048"/>
          <a:ext cx="7526446" cy="4700072"/>
        </p:xfrm>
        <a:graphic>
          <a:graphicData uri="http://schemas.openxmlformats.org/drawingml/2006/table">
            <a:tbl>
              <a:tblPr/>
              <a:tblGrid>
                <a:gridCol w="1103214"/>
                <a:gridCol w="3668902"/>
                <a:gridCol w="1310681"/>
                <a:gridCol w="1443649"/>
              </a:tblGrid>
              <a:tr h="119075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index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conjunto de fluxos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label Dataset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label DBSCAN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8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fluxo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8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fluxo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...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8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989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fluxo 990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5" id="5"/>
          <p:cNvSpPr/>
          <p:nvPr/>
        </p:nvSpPr>
        <p:spPr>
          <a:xfrm flipH="false" flipV="false" rot="0">
            <a:off x="4951056" y="2173380"/>
            <a:ext cx="1056764" cy="7357218"/>
          </a:xfrm>
          <a:custGeom>
            <a:avLst/>
            <a:gdLst/>
            <a:ahLst/>
            <a:cxnLst/>
            <a:rect r="r" b="b" t="t" l="l"/>
            <a:pathLst>
              <a:path h="7357218" w="1056764">
                <a:moveTo>
                  <a:pt x="0" y="0"/>
                </a:moveTo>
                <a:lnTo>
                  <a:pt x="1056764" y="0"/>
                </a:lnTo>
                <a:lnTo>
                  <a:pt x="1056764" y="7357217"/>
                </a:lnTo>
                <a:lnTo>
                  <a:pt x="0" y="7357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55229" y="2182905"/>
            <a:ext cx="496068" cy="3453640"/>
          </a:xfrm>
          <a:custGeom>
            <a:avLst/>
            <a:gdLst/>
            <a:ahLst/>
            <a:cxnLst/>
            <a:rect r="r" b="b" t="t" l="l"/>
            <a:pathLst>
              <a:path h="3453640" w="496068">
                <a:moveTo>
                  <a:pt x="0" y="0"/>
                </a:moveTo>
                <a:lnTo>
                  <a:pt x="496068" y="0"/>
                </a:lnTo>
                <a:lnTo>
                  <a:pt x="496068" y="3453640"/>
                </a:lnTo>
                <a:lnTo>
                  <a:pt x="0" y="3453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18032" y="5580063"/>
            <a:ext cx="933642" cy="572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4"/>
              </a:lnSpc>
              <a:spcBef>
                <a:spcPct val="0"/>
              </a:spcBef>
            </a:pPr>
            <a:r>
              <a:rPr lang="en-US" sz="3949" spc="-39">
                <a:solidFill>
                  <a:srgbClr val="00BF63"/>
                </a:solidFill>
                <a:latin typeface="HK Grotesk Bold"/>
              </a:rPr>
              <a:t>N+P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425555" y="6993276"/>
            <a:ext cx="364452" cy="2537321"/>
          </a:xfrm>
          <a:custGeom>
            <a:avLst/>
            <a:gdLst/>
            <a:ahLst/>
            <a:cxnLst/>
            <a:rect r="r" b="b" t="t" l="l"/>
            <a:pathLst>
              <a:path h="2537321" w="364452">
                <a:moveTo>
                  <a:pt x="0" y="0"/>
                </a:moveTo>
                <a:lnTo>
                  <a:pt x="364451" y="0"/>
                </a:lnTo>
                <a:lnTo>
                  <a:pt x="364451" y="2537321"/>
                </a:lnTo>
                <a:lnTo>
                  <a:pt x="0" y="2537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846502" y="3629117"/>
            <a:ext cx="372372" cy="60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7"/>
              </a:lnSpc>
              <a:spcBef>
                <a:spcPct val="0"/>
              </a:spcBef>
            </a:pPr>
            <a:r>
              <a:rPr lang="en-US" sz="4188" spc="-41">
                <a:solidFill>
                  <a:srgbClr val="00BF63"/>
                </a:solidFill>
                <a:latin typeface="HK Grotesk Bold"/>
              </a:rPr>
              <a:t>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48744" y="8019429"/>
            <a:ext cx="297787" cy="608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7"/>
              </a:lnSpc>
              <a:spcBef>
                <a:spcPct val="0"/>
              </a:spcBef>
            </a:pPr>
            <a:r>
              <a:rPr lang="en-US" sz="4188" spc="-41">
                <a:solidFill>
                  <a:srgbClr val="ED1C24"/>
                </a:solidFill>
                <a:latin typeface="HK Grotesk Bold"/>
              </a:rPr>
              <a:t>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04374" y="6133439"/>
            <a:ext cx="960957" cy="3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1"/>
              </a:lnSpc>
              <a:spcBef>
                <a:spcPct val="0"/>
              </a:spcBef>
            </a:pPr>
            <a:r>
              <a:rPr lang="en-US" sz="2683" spc="-26">
                <a:solidFill>
                  <a:srgbClr val="00BF63"/>
                </a:solidFill>
                <a:latin typeface="HK Grotesk Bold"/>
              </a:rPr>
              <a:t>(1000)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68397" y="4266532"/>
            <a:ext cx="766683" cy="3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1"/>
              </a:lnSpc>
              <a:spcBef>
                <a:spcPct val="0"/>
              </a:spcBef>
            </a:pPr>
            <a:r>
              <a:rPr lang="en-US" sz="2683" spc="-26">
                <a:solidFill>
                  <a:srgbClr val="00BF63"/>
                </a:solidFill>
                <a:latin typeface="HK Grotesk Bold"/>
              </a:rPr>
              <a:t>(990)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62671" y="8580644"/>
            <a:ext cx="572409" cy="379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1"/>
              </a:lnSpc>
              <a:spcBef>
                <a:spcPct val="0"/>
              </a:spcBef>
            </a:pPr>
            <a:r>
              <a:rPr lang="en-US" sz="2683" spc="-26">
                <a:solidFill>
                  <a:srgbClr val="ED1C24"/>
                </a:solidFill>
                <a:latin typeface="HK Grotesk Bold"/>
              </a:rPr>
              <a:t>(10)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21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(4) Discussão e Trabalhos Futuros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450748"/>
            <a:ext cx="7215487" cy="7018701"/>
          </a:xfrm>
          <a:custGeom>
            <a:avLst/>
            <a:gdLst/>
            <a:ahLst/>
            <a:cxnLst/>
            <a:rect r="r" b="b" t="t" l="l"/>
            <a:pathLst>
              <a:path h="7018701" w="7215487">
                <a:moveTo>
                  <a:pt x="0" y="0"/>
                </a:moveTo>
                <a:lnTo>
                  <a:pt x="7215487" y="0"/>
                </a:lnTo>
                <a:lnTo>
                  <a:pt x="7215487" y="7018702"/>
                </a:lnTo>
                <a:lnTo>
                  <a:pt x="0" y="7018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29733" y="1028700"/>
            <a:ext cx="2029567" cy="2548543"/>
          </a:xfrm>
          <a:custGeom>
            <a:avLst/>
            <a:gdLst/>
            <a:ahLst/>
            <a:cxnLst/>
            <a:rect r="r" b="b" t="t" l="l"/>
            <a:pathLst>
              <a:path h="2548543" w="2029567">
                <a:moveTo>
                  <a:pt x="0" y="0"/>
                </a:moveTo>
                <a:lnTo>
                  <a:pt x="2029567" y="0"/>
                </a:lnTo>
                <a:lnTo>
                  <a:pt x="2029567" y="2548543"/>
                </a:lnTo>
                <a:lnTo>
                  <a:pt x="0" y="2548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4266451"/>
            <a:ext cx="7571085" cy="2102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200"/>
              </a:lnSpc>
            </a:pPr>
            <a:r>
              <a:rPr lang="en-US" sz="14727" spc="-147">
                <a:solidFill>
                  <a:srgbClr val="1E1E1E"/>
                </a:solidFill>
                <a:latin typeface="HK Grotesk Medium"/>
              </a:rPr>
              <a:t>Dúvidas?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683115" y="9809301"/>
            <a:ext cx="557260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22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48515" y="1665324"/>
            <a:ext cx="15710785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19"/>
              </a:lnSpc>
            </a:pPr>
            <a:r>
              <a:rPr lang="en-US" sz="7199" spc="-71">
                <a:solidFill>
                  <a:srgbClr val="1E1E1E"/>
                </a:solidFill>
                <a:latin typeface="HK Grotesk Medium"/>
              </a:rPr>
              <a:t>Contextualização sobre o Cenário de Detecção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3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329077" y="6391854"/>
            <a:ext cx="234173" cy="2044364"/>
          </a:xfrm>
          <a:custGeom>
            <a:avLst/>
            <a:gdLst/>
            <a:ahLst/>
            <a:cxnLst/>
            <a:rect r="r" b="b" t="t" l="l"/>
            <a:pathLst>
              <a:path h="2044364" w="234173">
                <a:moveTo>
                  <a:pt x="0" y="0"/>
                </a:moveTo>
                <a:lnTo>
                  <a:pt x="234173" y="0"/>
                </a:lnTo>
                <a:lnTo>
                  <a:pt x="234173" y="2044364"/>
                </a:lnTo>
                <a:lnTo>
                  <a:pt x="0" y="204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00477" y="6431056"/>
            <a:ext cx="4087142" cy="2013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36320" indent="-518160" lvl="1">
              <a:lnSpc>
                <a:spcPts val="5280"/>
              </a:lnSpc>
              <a:buFont typeface="Arial"/>
              <a:buChar char="•"/>
            </a:pPr>
            <a:r>
              <a:rPr lang="en-US" sz="4800" spc="-48">
                <a:solidFill>
                  <a:srgbClr val="020202"/>
                </a:solidFill>
                <a:latin typeface="HK Grotesk"/>
              </a:rPr>
              <a:t>Assinaturas</a:t>
            </a:r>
          </a:p>
          <a:p>
            <a:pPr marL="1036320" indent="-518160" lvl="1">
              <a:lnSpc>
                <a:spcPts val="5280"/>
              </a:lnSpc>
              <a:buFont typeface="Arial"/>
              <a:buChar char="•"/>
            </a:pPr>
            <a:r>
              <a:rPr lang="en-US" sz="4800" spc="-48">
                <a:solidFill>
                  <a:srgbClr val="020202"/>
                </a:solidFill>
                <a:latin typeface="HK Grotesk"/>
              </a:rPr>
              <a:t>Anomalias</a:t>
            </a:r>
          </a:p>
          <a:p>
            <a:pPr marL="1036320" indent="-518160" lvl="1">
              <a:lnSpc>
                <a:spcPts val="5280"/>
              </a:lnSpc>
              <a:buFont typeface="Arial"/>
              <a:buChar char="•"/>
            </a:pPr>
            <a:r>
              <a:rPr lang="en-US" sz="4800" spc="-48">
                <a:solidFill>
                  <a:srgbClr val="020202"/>
                </a:solidFill>
                <a:latin typeface="HK Grotesk"/>
              </a:rPr>
              <a:t>Híbridos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(1) Introdução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670207" y="4246021"/>
            <a:ext cx="6947682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-48">
                <a:solidFill>
                  <a:srgbClr val="00BF63"/>
                </a:solidFill>
                <a:latin typeface="HK Grotesk Medium"/>
              </a:rPr>
              <a:t>Tipos de Sistemas de Detecção de Intrusão (IDS)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05935" y="4246021"/>
            <a:ext cx="5073048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-48">
                <a:solidFill>
                  <a:srgbClr val="00BF63"/>
                </a:solidFill>
                <a:latin typeface="HK Grotesk Medium"/>
              </a:rPr>
              <a:t>Dificuldades Atuais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84372" y="5719221"/>
            <a:ext cx="7916174" cy="331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1E1E1E"/>
                </a:solidFill>
                <a:latin typeface="HK Grotesk"/>
              </a:rPr>
              <a:t>Acompanhar a </a:t>
            </a:r>
            <a:r>
              <a:rPr lang="en-US" sz="3799">
                <a:solidFill>
                  <a:srgbClr val="00BF63"/>
                </a:solidFill>
                <a:latin typeface="HK Grotesk Bold"/>
              </a:rPr>
              <a:t>evolução</a:t>
            </a:r>
            <a:r>
              <a:rPr lang="en-US" sz="3799">
                <a:solidFill>
                  <a:srgbClr val="1E1E1E"/>
                </a:solidFill>
                <a:latin typeface="HK Grotesk"/>
              </a:rPr>
              <a:t> e mudança de </a:t>
            </a:r>
            <a:r>
              <a:rPr lang="en-US" sz="3799">
                <a:solidFill>
                  <a:srgbClr val="00BF63"/>
                </a:solidFill>
                <a:latin typeface="HK Grotesk Bold"/>
              </a:rPr>
              <a:t>comportamento</a:t>
            </a:r>
            <a:r>
              <a:rPr lang="en-US" sz="3799">
                <a:solidFill>
                  <a:srgbClr val="1E1E1E"/>
                </a:solidFill>
                <a:latin typeface="HK Grotesk"/>
              </a:rPr>
              <a:t> dos ataques.</a:t>
            </a:r>
          </a:p>
          <a:p>
            <a:pPr marL="820419" indent="-410209" lvl="1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3799">
                <a:solidFill>
                  <a:srgbClr val="1E1E1E"/>
                </a:solidFill>
                <a:latin typeface="HK Grotesk"/>
              </a:rPr>
              <a:t>Ter uma boa </a:t>
            </a:r>
            <a:r>
              <a:rPr lang="en-US" sz="3799">
                <a:solidFill>
                  <a:srgbClr val="00BF63"/>
                </a:solidFill>
                <a:latin typeface="HK Grotesk Bold"/>
              </a:rPr>
              <a:t>base de dados</a:t>
            </a:r>
            <a:r>
              <a:rPr lang="en-US" sz="3799">
                <a:solidFill>
                  <a:srgbClr val="1E1E1E"/>
                </a:solidFill>
                <a:latin typeface="HK Grotesk"/>
              </a:rPr>
              <a:t> para estudo.</a:t>
            </a:r>
          </a:p>
        </p:txBody>
      </p:sp>
      <p:sp>
        <p:nvSpPr>
          <p:cNvPr name="AutoShape 15" id="15"/>
          <p:cNvSpPr/>
          <p:nvPr/>
        </p:nvSpPr>
        <p:spPr>
          <a:xfrm>
            <a:off x="9511900" y="3823688"/>
            <a:ext cx="0" cy="577902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14563" y="4119514"/>
            <a:ext cx="6491077" cy="4227314"/>
          </a:xfrm>
          <a:custGeom>
            <a:avLst/>
            <a:gdLst/>
            <a:ahLst/>
            <a:cxnLst/>
            <a:rect r="r" b="b" t="t" l="l"/>
            <a:pathLst>
              <a:path h="4227314" w="6491077">
                <a:moveTo>
                  <a:pt x="0" y="0"/>
                </a:moveTo>
                <a:lnTo>
                  <a:pt x="6491077" y="0"/>
                </a:lnTo>
                <a:lnTo>
                  <a:pt x="6491077" y="4227314"/>
                </a:lnTo>
                <a:lnTo>
                  <a:pt x="0" y="4227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6279" y="1028700"/>
            <a:ext cx="2373021" cy="2584478"/>
          </a:xfrm>
          <a:custGeom>
            <a:avLst/>
            <a:gdLst/>
            <a:ahLst/>
            <a:cxnLst/>
            <a:rect r="r" b="b" t="t" l="l"/>
            <a:pathLst>
              <a:path h="2584478" w="2373021">
                <a:moveTo>
                  <a:pt x="0" y="0"/>
                </a:moveTo>
                <a:lnTo>
                  <a:pt x="2373021" y="0"/>
                </a:lnTo>
                <a:lnTo>
                  <a:pt x="2373021" y="2584478"/>
                </a:lnTo>
                <a:lnTo>
                  <a:pt x="0" y="25844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(1) Introdução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4417730">
            <a:off x="9470589" y="2336363"/>
            <a:ext cx="1888260" cy="3371893"/>
          </a:xfrm>
          <a:custGeom>
            <a:avLst/>
            <a:gdLst/>
            <a:ahLst/>
            <a:cxnLst/>
            <a:rect r="r" b="b" t="t" l="l"/>
            <a:pathLst>
              <a:path h="3371893" w="1888260">
                <a:moveTo>
                  <a:pt x="1888260" y="0"/>
                </a:moveTo>
                <a:lnTo>
                  <a:pt x="0" y="0"/>
                </a:lnTo>
                <a:lnTo>
                  <a:pt x="0" y="3371892"/>
                </a:lnTo>
                <a:lnTo>
                  <a:pt x="1888260" y="3371892"/>
                </a:lnTo>
                <a:lnTo>
                  <a:pt x="188826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10557" y="4588551"/>
            <a:ext cx="2576535" cy="1044668"/>
          </a:xfrm>
          <a:custGeom>
            <a:avLst/>
            <a:gdLst/>
            <a:ahLst/>
            <a:cxnLst/>
            <a:rect r="r" b="b" t="t" l="l"/>
            <a:pathLst>
              <a:path h="1044668" w="2576535">
                <a:moveTo>
                  <a:pt x="0" y="0"/>
                </a:moveTo>
                <a:lnTo>
                  <a:pt x="2576535" y="0"/>
                </a:lnTo>
                <a:lnTo>
                  <a:pt x="2576535" y="1044668"/>
                </a:lnTo>
                <a:lnTo>
                  <a:pt x="0" y="10446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48515" y="4679702"/>
            <a:ext cx="7595485" cy="3133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42" indent="-485771" lvl="1">
              <a:lnSpc>
                <a:spcPts val="6299"/>
              </a:lnSpc>
              <a:spcBef>
                <a:spcPct val="0"/>
              </a:spcBef>
              <a:buFont typeface="Arial"/>
              <a:buChar char="•"/>
            </a:pPr>
            <a:r>
              <a:rPr lang="en-US" sz="4499">
                <a:solidFill>
                  <a:srgbClr val="1E1E1E"/>
                </a:solidFill>
                <a:latin typeface="HK Grotesk"/>
              </a:rPr>
              <a:t>Estudar, avaliar e </a:t>
            </a:r>
            <a:r>
              <a:rPr lang="en-US" sz="4499">
                <a:solidFill>
                  <a:srgbClr val="00BF63"/>
                </a:solidFill>
                <a:latin typeface="HK Grotesk Bold"/>
              </a:rPr>
              <a:t>detectar</a:t>
            </a:r>
            <a:r>
              <a:rPr lang="en-US" sz="4499">
                <a:solidFill>
                  <a:srgbClr val="1E1E1E"/>
                </a:solidFill>
                <a:latin typeface="HK Grotesk"/>
              </a:rPr>
              <a:t> anomalias na rede da Universidade Federal Fluminense (UFF).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48515" y="1773683"/>
            <a:ext cx="8309410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Proposta do Secflow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73584" y="5988087"/>
            <a:ext cx="5145802" cy="1085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18"/>
              </a:lnSpc>
            </a:pPr>
            <a:r>
              <a:rPr lang="en-US" sz="3835" spc="-38">
                <a:solidFill>
                  <a:srgbClr val="020202"/>
                </a:solidFill>
                <a:latin typeface="HK Grotesk Semi-Bold"/>
              </a:rPr>
              <a:t>USO DE APRENDIZADO NÃO SUPERVISIONADO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439249" y="4953134"/>
            <a:ext cx="2814471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-48">
                <a:solidFill>
                  <a:srgbClr val="020202"/>
                </a:solidFill>
                <a:latin typeface="HK Grotesk Bold Italics"/>
              </a:rPr>
              <a:t>Clustering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97345" y="3979709"/>
            <a:ext cx="1813095" cy="1813095"/>
          </a:xfrm>
          <a:custGeom>
            <a:avLst/>
            <a:gdLst/>
            <a:ahLst/>
            <a:cxnLst/>
            <a:rect r="r" b="b" t="t" l="l"/>
            <a:pathLst>
              <a:path h="1813095" w="1813095">
                <a:moveTo>
                  <a:pt x="0" y="0"/>
                </a:moveTo>
                <a:lnTo>
                  <a:pt x="1813095" y="0"/>
                </a:lnTo>
                <a:lnTo>
                  <a:pt x="1813095" y="1813095"/>
                </a:lnTo>
                <a:lnTo>
                  <a:pt x="0" y="181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9690" y="4714476"/>
            <a:ext cx="1064705" cy="1064705"/>
          </a:xfrm>
          <a:custGeom>
            <a:avLst/>
            <a:gdLst/>
            <a:ahLst/>
            <a:cxnLst/>
            <a:rect r="r" b="b" t="t" l="l"/>
            <a:pathLst>
              <a:path h="1064705" w="1064705">
                <a:moveTo>
                  <a:pt x="0" y="0"/>
                </a:moveTo>
                <a:lnTo>
                  <a:pt x="1064705" y="0"/>
                </a:lnTo>
                <a:lnTo>
                  <a:pt x="1064705" y="1064705"/>
                </a:lnTo>
                <a:lnTo>
                  <a:pt x="0" y="1064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237394" y="3541424"/>
            <a:ext cx="1106601" cy="1232556"/>
          </a:xfrm>
          <a:custGeom>
            <a:avLst/>
            <a:gdLst/>
            <a:ahLst/>
            <a:cxnLst/>
            <a:rect r="r" b="b" t="t" l="l"/>
            <a:pathLst>
              <a:path h="1232556" w="1106601">
                <a:moveTo>
                  <a:pt x="0" y="0"/>
                </a:moveTo>
                <a:lnTo>
                  <a:pt x="1106601" y="0"/>
                </a:lnTo>
                <a:lnTo>
                  <a:pt x="1106601" y="1232556"/>
                </a:lnTo>
                <a:lnTo>
                  <a:pt x="0" y="12325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100211" y="1028700"/>
          <a:ext cx="6855533" cy="8508896"/>
        </p:xfrm>
        <a:graphic>
          <a:graphicData uri="http://schemas.openxmlformats.org/drawingml/2006/table">
            <a:tbl>
              <a:tblPr/>
              <a:tblGrid>
                <a:gridCol w="2039944"/>
                <a:gridCol w="1821067"/>
                <a:gridCol w="2994521"/>
              </a:tblGrid>
              <a:tr h="13394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HK Grotesk Bold"/>
                        </a:rPr>
                        <a:t>Labels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HK Grotesk Bold"/>
                        </a:rPr>
                        <a:t>Amostras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HK Grotesk Bold"/>
                        </a:rPr>
                        <a:t>20% de Amostras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HK Grotesk"/>
                        </a:rPr>
                        <a:t>Normal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BF63"/>
                          </a:solidFill>
                          <a:latin typeface="HK Grotesk Bold"/>
                        </a:rPr>
                        <a:t>93.000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BF63"/>
                          </a:solidFill>
                          <a:latin typeface="HK Grotesk Bold"/>
                        </a:rPr>
                        <a:t>18.600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Analysis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2677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535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Backdoor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2329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465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DoS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16.353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3270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Exploits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44.525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8905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Fuzzers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24.246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4849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Generic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58.871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11.774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Reconnaissance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13.987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2797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Shellcode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1511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302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HK Grotesk"/>
                        </a:rPr>
                        <a:t>Worms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FF3131"/>
                          </a:solidFill>
                          <a:latin typeface="HK Grotesk Bold"/>
                        </a:rPr>
                        <a:t>174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ED1C24"/>
                          </a:solidFill>
                          <a:latin typeface="HK Grotesk Bold"/>
                        </a:rPr>
                        <a:t>34</a:t>
                      </a: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9390430" y="3168950"/>
            <a:ext cx="683182" cy="6368646"/>
          </a:xfrm>
          <a:custGeom>
            <a:avLst/>
            <a:gdLst/>
            <a:ahLst/>
            <a:cxnLst/>
            <a:rect r="r" b="b" t="t" l="l"/>
            <a:pathLst>
              <a:path h="6368646" w="683182">
                <a:moveTo>
                  <a:pt x="0" y="0"/>
                </a:moveTo>
                <a:lnTo>
                  <a:pt x="683182" y="0"/>
                </a:lnTo>
                <a:lnTo>
                  <a:pt x="683182" y="6368646"/>
                </a:lnTo>
                <a:lnTo>
                  <a:pt x="0" y="6368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9916899" y="2410756"/>
            <a:ext cx="164262" cy="694956"/>
          </a:xfrm>
          <a:custGeom>
            <a:avLst/>
            <a:gdLst/>
            <a:ahLst/>
            <a:cxnLst/>
            <a:rect r="r" b="b" t="t" l="l"/>
            <a:pathLst>
              <a:path h="694956" w="164262">
                <a:moveTo>
                  <a:pt x="0" y="0"/>
                </a:moveTo>
                <a:lnTo>
                  <a:pt x="164262" y="0"/>
                </a:lnTo>
                <a:lnTo>
                  <a:pt x="164262" y="694956"/>
                </a:lnTo>
                <a:lnTo>
                  <a:pt x="0" y="694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true" flipV="false" rot="-8408038">
            <a:off x="6700648" y="7610031"/>
            <a:ext cx="1368073" cy="471457"/>
          </a:xfrm>
          <a:custGeom>
            <a:avLst/>
            <a:gdLst/>
            <a:ahLst/>
            <a:cxnLst/>
            <a:rect r="r" b="b" t="t" l="l"/>
            <a:pathLst>
              <a:path h="471457" w="1368073">
                <a:moveTo>
                  <a:pt x="1368073" y="0"/>
                </a:moveTo>
                <a:lnTo>
                  <a:pt x="0" y="0"/>
                </a:lnTo>
                <a:lnTo>
                  <a:pt x="0" y="471457"/>
                </a:lnTo>
                <a:lnTo>
                  <a:pt x="1368073" y="471457"/>
                </a:lnTo>
                <a:lnTo>
                  <a:pt x="136807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1610" y="7279138"/>
            <a:ext cx="474663" cy="474663"/>
          </a:xfrm>
          <a:custGeom>
            <a:avLst/>
            <a:gdLst/>
            <a:ahLst/>
            <a:cxnLst/>
            <a:rect r="r" b="b" t="t" l="l"/>
            <a:pathLst>
              <a:path h="474663" w="474663">
                <a:moveTo>
                  <a:pt x="0" y="0"/>
                </a:moveTo>
                <a:lnTo>
                  <a:pt x="474662" y="0"/>
                </a:lnTo>
                <a:lnTo>
                  <a:pt x="474662" y="474663"/>
                </a:lnTo>
                <a:lnTo>
                  <a:pt x="0" y="474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955005" y="6867224"/>
            <a:ext cx="3845013" cy="1220792"/>
          </a:xfrm>
          <a:custGeom>
            <a:avLst/>
            <a:gdLst/>
            <a:ahLst/>
            <a:cxnLst/>
            <a:rect r="r" b="b" t="t" l="l"/>
            <a:pathLst>
              <a:path h="1220792" w="3845013">
                <a:moveTo>
                  <a:pt x="0" y="0"/>
                </a:moveTo>
                <a:lnTo>
                  <a:pt x="3845013" y="0"/>
                </a:lnTo>
                <a:lnTo>
                  <a:pt x="3845013" y="1220792"/>
                </a:lnTo>
                <a:lnTo>
                  <a:pt x="0" y="12207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1220100"/>
            <a:ext cx="7710124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19"/>
              </a:lnSpc>
            </a:pPr>
            <a:r>
              <a:rPr lang="en-US" sz="7199" spc="-71">
                <a:solidFill>
                  <a:srgbClr val="1E1E1E"/>
                </a:solidFill>
                <a:latin typeface="HK Grotesk Medium"/>
              </a:rPr>
              <a:t>Pré-Processamento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79722" y="3026439"/>
            <a:ext cx="2848341" cy="534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 spc="-38">
                <a:solidFill>
                  <a:srgbClr val="A6A6A6"/>
                </a:solidFill>
                <a:latin typeface="HK Grotesk Medium"/>
              </a:rPr>
              <a:t>UNSW-NB15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14986" y="5821379"/>
            <a:ext cx="3777813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spc="-36">
                <a:solidFill>
                  <a:srgbClr val="000000"/>
                </a:solidFill>
                <a:latin typeface="HK Grotesk Medium"/>
              </a:rPr>
              <a:t>Extraímos 20% de cada </a:t>
            </a:r>
            <a:r>
              <a:rPr lang="en-US" sz="3600" spc="-36">
                <a:solidFill>
                  <a:srgbClr val="000000"/>
                </a:solidFill>
                <a:latin typeface="HK Grotesk Medium Italics"/>
              </a:rPr>
              <a:t>label.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45473" y="5942428"/>
            <a:ext cx="2716382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999" spc="-29">
                <a:solidFill>
                  <a:srgbClr val="ED1C24"/>
                </a:solidFill>
                <a:latin typeface="HK Grotesk Medium"/>
              </a:rPr>
              <a:t>Tipos de Fluxos de Ataque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55546" y="2429806"/>
            <a:ext cx="1329309" cy="73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5"/>
              </a:lnSpc>
            </a:pPr>
            <a:r>
              <a:rPr lang="en-US" sz="2595" spc="-25">
                <a:solidFill>
                  <a:srgbClr val="00BF63"/>
                </a:solidFill>
                <a:latin typeface="HK Grotesk Medium"/>
              </a:rPr>
              <a:t>Fluxos Normais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719969" y="8481137"/>
            <a:ext cx="3744547" cy="937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1"/>
              </a:lnSpc>
            </a:pPr>
            <a:r>
              <a:rPr lang="en-US" sz="3310" spc="-33">
                <a:solidFill>
                  <a:srgbClr val="000000"/>
                </a:solidFill>
                <a:latin typeface="HK Grotesk Medium"/>
              </a:rPr>
              <a:t>Refletem o cenário de uma </a:t>
            </a:r>
            <a:r>
              <a:rPr lang="en-US" sz="3310" spc="-33">
                <a:solidFill>
                  <a:srgbClr val="00BF63"/>
                </a:solidFill>
                <a:latin typeface="HK Grotesk Medium"/>
              </a:rPr>
              <a:t>rede real</a:t>
            </a:r>
            <a:r>
              <a:rPr lang="en-US" sz="3310" spc="-33">
                <a:solidFill>
                  <a:srgbClr val="020202"/>
                </a:solidFill>
                <a:latin typeface="HK Grotesk Medium"/>
              </a:rPr>
              <a:t>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40140" y="7280609"/>
            <a:ext cx="5198418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HK Grotesk Medium"/>
              </a:rPr>
              <a:t>Classes </a:t>
            </a:r>
            <a:r>
              <a:rPr lang="en-US" sz="3999" spc="-39">
                <a:solidFill>
                  <a:srgbClr val="00BF63"/>
                </a:solidFill>
                <a:latin typeface="HK Grotesk Medium"/>
              </a:rPr>
              <a:t>desbalanceadas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031575"/>
            <a:ext cx="1004632" cy="1004632"/>
          </a:xfrm>
          <a:custGeom>
            <a:avLst/>
            <a:gdLst/>
            <a:ahLst/>
            <a:cxnLst/>
            <a:rect r="r" b="b" t="t" l="l"/>
            <a:pathLst>
              <a:path h="1004632" w="1004632">
                <a:moveTo>
                  <a:pt x="0" y="0"/>
                </a:moveTo>
                <a:lnTo>
                  <a:pt x="1004632" y="0"/>
                </a:lnTo>
                <a:lnTo>
                  <a:pt x="1004632" y="1004632"/>
                </a:lnTo>
                <a:lnTo>
                  <a:pt x="0" y="100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02020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679036" y="5053444"/>
            <a:ext cx="960893" cy="960893"/>
          </a:xfrm>
          <a:custGeom>
            <a:avLst/>
            <a:gdLst/>
            <a:ahLst/>
            <a:cxnLst/>
            <a:rect r="r" b="b" t="t" l="l"/>
            <a:pathLst>
              <a:path h="960893" w="960893">
                <a:moveTo>
                  <a:pt x="0" y="0"/>
                </a:moveTo>
                <a:lnTo>
                  <a:pt x="960892" y="0"/>
                </a:lnTo>
                <a:lnTo>
                  <a:pt x="960892" y="960893"/>
                </a:lnTo>
                <a:lnTo>
                  <a:pt x="0" y="960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741245" y="4735449"/>
            <a:ext cx="2529892" cy="1596882"/>
          </a:xfrm>
          <a:custGeom>
            <a:avLst/>
            <a:gdLst/>
            <a:ahLst/>
            <a:cxnLst/>
            <a:rect r="r" b="b" t="t" l="l"/>
            <a:pathLst>
              <a:path h="1596882" w="2529892">
                <a:moveTo>
                  <a:pt x="0" y="0"/>
                </a:moveTo>
                <a:lnTo>
                  <a:pt x="2529893" y="0"/>
                </a:lnTo>
                <a:lnTo>
                  <a:pt x="2529893" y="1596883"/>
                </a:lnTo>
                <a:lnTo>
                  <a:pt x="0" y="15968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08355" y="5143500"/>
            <a:ext cx="1589664" cy="818677"/>
          </a:xfrm>
          <a:custGeom>
            <a:avLst/>
            <a:gdLst/>
            <a:ahLst/>
            <a:cxnLst/>
            <a:rect r="r" b="b" t="t" l="l"/>
            <a:pathLst>
              <a:path h="818677" w="1589664">
                <a:moveTo>
                  <a:pt x="0" y="0"/>
                </a:moveTo>
                <a:lnTo>
                  <a:pt x="1589664" y="0"/>
                </a:lnTo>
                <a:lnTo>
                  <a:pt x="1589664" y="818677"/>
                </a:lnTo>
                <a:lnTo>
                  <a:pt x="0" y="818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91553" y="3399161"/>
            <a:ext cx="3061408" cy="3061408"/>
          </a:xfrm>
          <a:custGeom>
            <a:avLst/>
            <a:gdLst/>
            <a:ahLst/>
            <a:cxnLst/>
            <a:rect r="r" b="b" t="t" l="l"/>
            <a:pathLst>
              <a:path h="3061408" w="3061408">
                <a:moveTo>
                  <a:pt x="0" y="0"/>
                </a:moveTo>
                <a:lnTo>
                  <a:pt x="3061408" y="0"/>
                </a:lnTo>
                <a:lnTo>
                  <a:pt x="3061408" y="3061408"/>
                </a:lnTo>
                <a:lnTo>
                  <a:pt x="0" y="30614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40829" y="2734896"/>
            <a:ext cx="5495256" cy="4115495"/>
          </a:xfrm>
          <a:custGeom>
            <a:avLst/>
            <a:gdLst/>
            <a:ahLst/>
            <a:cxnLst/>
            <a:rect r="r" b="b" t="t" l="l"/>
            <a:pathLst>
              <a:path h="4115495" w="5495256">
                <a:moveTo>
                  <a:pt x="0" y="0"/>
                </a:moveTo>
                <a:lnTo>
                  <a:pt x="5495257" y="0"/>
                </a:lnTo>
                <a:lnTo>
                  <a:pt x="5495257" y="4115495"/>
                </a:lnTo>
                <a:lnTo>
                  <a:pt x="0" y="41154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75335" y="7104576"/>
            <a:ext cx="5160750" cy="1057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20202"/>
                </a:solidFill>
                <a:latin typeface="HK Grotesk"/>
              </a:rPr>
              <a:t>Aplicamos o PCA para seleção de features.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59482" y="6214189"/>
            <a:ext cx="4040201" cy="1057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20202"/>
                </a:solidFill>
                <a:latin typeface="HK Grotesk"/>
              </a:rPr>
              <a:t>Aplicamos </a:t>
            </a:r>
          </a:p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20202"/>
                </a:solidFill>
                <a:latin typeface="HK Grotesk"/>
              </a:rPr>
              <a:t>o método </a:t>
            </a:r>
            <a:r>
              <a:rPr lang="en-US" sz="3800" spc="-38">
                <a:solidFill>
                  <a:srgbClr val="020202"/>
                </a:solidFill>
                <a:latin typeface="HK Grotesk Italics"/>
              </a:rPr>
              <a:t>Z-Score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91553" y="6610711"/>
            <a:ext cx="3355859" cy="1057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3799" spc="-37">
                <a:solidFill>
                  <a:srgbClr val="00BF63"/>
                </a:solidFill>
                <a:latin typeface="HK Grotesk Medium"/>
              </a:rPr>
              <a:t>Conjunto de Dados Final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1134375"/>
            <a:ext cx="7710124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19"/>
              </a:lnSpc>
            </a:pPr>
            <a:r>
              <a:rPr lang="en-US" sz="7199" spc="-71">
                <a:solidFill>
                  <a:srgbClr val="1E1E1E"/>
                </a:solidFill>
                <a:latin typeface="HK Grotesk Medium"/>
              </a:rPr>
              <a:t>Pré-Processamento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400000">
            <a:off x="832071" y="2458944"/>
            <a:ext cx="1512534" cy="1119275"/>
          </a:xfrm>
          <a:custGeom>
            <a:avLst/>
            <a:gdLst/>
            <a:ahLst/>
            <a:cxnLst/>
            <a:rect r="r" b="b" t="t" l="l"/>
            <a:pathLst>
              <a:path h="1119275" w="1512534">
                <a:moveTo>
                  <a:pt x="0" y="0"/>
                </a:moveTo>
                <a:lnTo>
                  <a:pt x="1512533" y="0"/>
                </a:lnTo>
                <a:lnTo>
                  <a:pt x="1512533" y="1119275"/>
                </a:lnTo>
                <a:lnTo>
                  <a:pt x="0" y="1119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6852362" y="1212299"/>
            <a:ext cx="955154" cy="3862755"/>
          </a:xfrm>
          <a:custGeom>
            <a:avLst/>
            <a:gdLst/>
            <a:ahLst/>
            <a:cxnLst/>
            <a:rect r="r" b="b" t="t" l="l"/>
            <a:pathLst>
              <a:path h="3862755" w="955154">
                <a:moveTo>
                  <a:pt x="0" y="0"/>
                </a:moveTo>
                <a:lnTo>
                  <a:pt x="955154" y="0"/>
                </a:lnTo>
                <a:lnTo>
                  <a:pt x="955154" y="3862755"/>
                </a:lnTo>
                <a:lnTo>
                  <a:pt x="0" y="3862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259191" y="1790349"/>
            <a:ext cx="5424690" cy="6295928"/>
          </a:xfrm>
          <a:custGeom>
            <a:avLst/>
            <a:gdLst/>
            <a:ahLst/>
            <a:cxnLst/>
            <a:rect r="r" b="b" t="t" l="l"/>
            <a:pathLst>
              <a:path h="6295928" w="5424690">
                <a:moveTo>
                  <a:pt x="0" y="0"/>
                </a:moveTo>
                <a:lnTo>
                  <a:pt x="5424690" y="0"/>
                </a:lnTo>
                <a:lnTo>
                  <a:pt x="5424690" y="6295928"/>
                </a:lnTo>
                <a:lnTo>
                  <a:pt x="0" y="6295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48515" y="1773683"/>
            <a:ext cx="10551051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DBSCAN (ε, MinPts)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7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77780" y="3135479"/>
            <a:ext cx="2158034" cy="1581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0BF63"/>
                </a:solidFill>
                <a:latin typeface="HK Grotesk Bold"/>
              </a:rPr>
              <a:t>Foco em identificar anomalias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15651" y="3659354"/>
            <a:ext cx="2628576" cy="534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 spc="-38">
                <a:solidFill>
                  <a:srgbClr val="00BF63"/>
                </a:solidFill>
                <a:latin typeface="HK Grotesk Bold"/>
              </a:rPr>
              <a:t>Parâmetros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51760" y="7981502"/>
            <a:ext cx="2839552" cy="854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>
                <a:solidFill>
                  <a:srgbClr val="1E1E1E"/>
                </a:solidFill>
                <a:latin typeface="HK Grotesk"/>
              </a:rPr>
              <a:t>44 pontos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88337" y="6138288"/>
            <a:ext cx="8186800" cy="136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Explicando o funcionamento com um exemplo...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285178" y="2808098"/>
            <a:ext cx="5713435" cy="6631048"/>
          </a:xfrm>
          <a:custGeom>
            <a:avLst/>
            <a:gdLst/>
            <a:ahLst/>
            <a:cxnLst/>
            <a:rect r="r" b="b" t="t" l="l"/>
            <a:pathLst>
              <a:path h="6631048" w="5713435">
                <a:moveTo>
                  <a:pt x="0" y="0"/>
                </a:moveTo>
                <a:lnTo>
                  <a:pt x="5713435" y="0"/>
                </a:lnTo>
                <a:lnTo>
                  <a:pt x="5713435" y="6631047"/>
                </a:lnTo>
                <a:lnTo>
                  <a:pt x="0" y="66310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8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6454877"/>
            <a:ext cx="8641116" cy="136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1ºPasso-Para cada ponto, verificar se é um ponto central.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821177"/>
            <a:ext cx="18288000" cy="465823"/>
            <a:chOff x="0" y="0"/>
            <a:chExt cx="4816593" cy="122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2686"/>
            </a:xfrm>
            <a:custGeom>
              <a:avLst/>
              <a:gdLst/>
              <a:ahLst/>
              <a:cxnLst/>
              <a:rect r="r" b="b" t="t" l="l"/>
              <a:pathLst>
                <a:path h="12268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2686"/>
                  </a:lnTo>
                  <a:lnTo>
                    <a:pt x="0" y="122686"/>
                  </a:lnTo>
                  <a:close/>
                </a:path>
              </a:pathLst>
            </a:custGeom>
            <a:solidFill>
              <a:srgbClr val="1E1E1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Extra Bold"/>
                </a:rPr>
                <a:t>XVII Workshop de Trabalhos de Iniciação Científica e de Graduação (WTICG) - SBSeg 2023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9805" y="0"/>
            <a:ext cx="19245309" cy="820951"/>
            <a:chOff x="0" y="0"/>
            <a:chExt cx="5068723" cy="2162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8724" cy="216217"/>
            </a:xfrm>
            <a:custGeom>
              <a:avLst/>
              <a:gdLst/>
              <a:ahLst/>
              <a:cxnLst/>
              <a:rect r="r" b="b" t="t" l="l"/>
              <a:pathLst>
                <a:path h="216217" w="5068724">
                  <a:moveTo>
                    <a:pt x="0" y="0"/>
                  </a:moveTo>
                  <a:lnTo>
                    <a:pt x="5068724" y="0"/>
                  </a:lnTo>
                  <a:lnTo>
                    <a:pt x="5068724" y="216217"/>
                  </a:lnTo>
                  <a:lnTo>
                    <a:pt x="0" y="216217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Open Sans Extra Bold"/>
                </a:rPr>
                <a:t>(2) Metodologia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485374" y="2808098"/>
            <a:ext cx="5662822" cy="6572305"/>
          </a:xfrm>
          <a:custGeom>
            <a:avLst/>
            <a:gdLst/>
            <a:ahLst/>
            <a:cxnLst/>
            <a:rect r="r" b="b" t="t" l="l"/>
            <a:pathLst>
              <a:path h="6572305" w="5662822">
                <a:moveTo>
                  <a:pt x="0" y="0"/>
                </a:moveTo>
                <a:lnTo>
                  <a:pt x="5662822" y="0"/>
                </a:lnTo>
                <a:lnTo>
                  <a:pt x="5662822" y="6572305"/>
                </a:lnTo>
                <a:lnTo>
                  <a:pt x="0" y="65723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919544" y="9809301"/>
            <a:ext cx="260781" cy="51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2"/>
              </a:lnSpc>
              <a:spcBef>
                <a:spcPct val="0"/>
              </a:spcBef>
            </a:pPr>
            <a:r>
              <a:rPr lang="en-US" sz="3602" spc="-36">
                <a:solidFill>
                  <a:srgbClr val="FFFFFF"/>
                </a:solidFill>
                <a:latin typeface="HK Grotesk Bold"/>
              </a:rPr>
              <a:t>9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8515" y="1773683"/>
            <a:ext cx="15345323" cy="10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1E1E1E"/>
                </a:solidFill>
                <a:latin typeface="HK Grotesk Medium"/>
              </a:rPr>
              <a:t>Exemplo DBSCAN (ε=R, MinPts=3)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48515" y="4822723"/>
            <a:ext cx="5558256" cy="689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3"/>
              </a:lnSpc>
            </a:pPr>
            <a:r>
              <a:rPr lang="en-US" sz="4893" spc="-48">
                <a:solidFill>
                  <a:srgbClr val="00BF63"/>
                </a:solidFill>
                <a:latin typeface="HK Grotesk Bold"/>
              </a:rPr>
              <a:t>Exemplo: 44 pontos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8515" y="6454877"/>
            <a:ext cx="8641116" cy="204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4893" spc="-48">
                <a:solidFill>
                  <a:srgbClr val="020202"/>
                </a:solidFill>
                <a:latin typeface="HK Grotesk Bold"/>
              </a:rPr>
              <a:t>2ºPasso-Se for um ponto central, adiciona os pontos vizinhos no mesmo grupo.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DAFtCmD6LZg</dc:identifier>
  <dcterms:modified xsi:type="dcterms:W3CDTF">2011-08-01T06:04:30Z</dcterms:modified>
  <cp:revision>1</cp:revision>
  <dc:title>SBSeg23: Secflow - Apresentação WTICG</dc:title>
</cp:coreProperties>
</file>